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6" r:id="rId5"/>
    <p:sldId id="268" r:id="rId6"/>
    <p:sldId id="260" r:id="rId7"/>
    <p:sldId id="261" r:id="rId8"/>
    <p:sldId id="269" r:id="rId9"/>
    <p:sldId id="270" r:id="rId10"/>
    <p:sldId id="262" r:id="rId11"/>
    <p:sldId id="264" r:id="rId12"/>
    <p:sldId id="265" r:id="rId13"/>
    <p:sldId id="267" r:id="rId14"/>
    <p:sldId id="266" r:id="rId15"/>
    <p:sldId id="26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68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Estilo Claro 1 - Destaqu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4" d="100"/>
          <a:sy n="94" d="100"/>
        </p:scale>
        <p:origin x="106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0.svg>
</file>

<file path=ppt/media/image12.png>
</file>

<file path=ppt/media/image12.svg>
</file>

<file path=ppt/media/image2.pn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5FF9B0-A9C5-4D8C-A0F1-95B92C22FEB8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C5933F-087D-4A83-A050-925A3A3A21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9769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875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155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994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129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715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9064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364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8705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40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6456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1618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6D2E5-543D-4638-850D-C3F81E7E53D9}" type="datetimeFigureOut">
              <a:rPr lang="en-GB" smtClean="0"/>
              <a:t>12/07/2021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CA5285-6CE3-47B5-8BAE-5AA0E3DFC8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5377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12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0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emf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What should be name </a:t>
            </a:r>
            <a:r>
              <a:rPr lang="en-GB"/>
              <a:t>our shiny app</a:t>
            </a:r>
            <a:r>
              <a:rPr lang="en-GB" dirty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828533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8A8C864-5D56-4D55-AC99-649F218D7D0C}"/>
              </a:ext>
            </a:extLst>
          </p:cNvPr>
          <p:cNvSpPr/>
          <p:nvPr/>
        </p:nvSpPr>
        <p:spPr>
          <a:xfrm>
            <a:off x="246278" y="540727"/>
            <a:ext cx="11535508" cy="577654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A96E5FB-4A3E-47A0-B85F-A4A8410C1284}"/>
              </a:ext>
            </a:extLst>
          </p:cNvPr>
          <p:cNvSpPr/>
          <p:nvPr/>
        </p:nvSpPr>
        <p:spPr>
          <a:xfrm>
            <a:off x="237392" y="553915"/>
            <a:ext cx="2303585" cy="57677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5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B75D1BF-6DA0-4855-BE49-B479565DA166}"/>
              </a:ext>
            </a:extLst>
          </p:cNvPr>
          <p:cNvSpPr/>
          <p:nvPr/>
        </p:nvSpPr>
        <p:spPr>
          <a:xfrm>
            <a:off x="246278" y="553915"/>
            <a:ext cx="11535508" cy="55391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B6B40FB-DD60-4CC3-9BEF-1298C5BB2E31}"/>
              </a:ext>
            </a:extLst>
          </p:cNvPr>
          <p:cNvSpPr txBox="1"/>
          <p:nvPr/>
        </p:nvSpPr>
        <p:spPr>
          <a:xfrm>
            <a:off x="237392" y="646207"/>
            <a:ext cx="2725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chemeClr val="bg1"/>
                </a:solidFill>
              </a:rPr>
              <a:t>My biosecurity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5BC66A0-FEAF-4C34-876B-46384D04A7E4}"/>
              </a:ext>
            </a:extLst>
          </p:cNvPr>
          <p:cNvSpPr txBox="1"/>
          <p:nvPr/>
        </p:nvSpPr>
        <p:spPr>
          <a:xfrm>
            <a:off x="517732" y="2668227"/>
            <a:ext cx="896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Home</a:t>
            </a:r>
          </a:p>
        </p:txBody>
      </p:sp>
      <p:pic>
        <p:nvPicPr>
          <p:cNvPr id="10" name="Gráfico 9" descr="Casa com preenchimento sólido">
            <a:extLst>
              <a:ext uri="{FF2B5EF4-FFF2-40B4-BE49-F238E27FC236}">
                <a16:creationId xmlns:a16="http://schemas.microsoft.com/office/drawing/2014/main" id="{F1DD0982-145A-4190-A708-E716A9589F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82368" y="2719822"/>
            <a:ext cx="235364" cy="23536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B9A980D-3DA8-4EF4-B2E8-A3DFB1DC410A}"/>
              </a:ext>
            </a:extLst>
          </p:cNvPr>
          <p:cNvSpPr txBox="1"/>
          <p:nvPr/>
        </p:nvSpPr>
        <p:spPr>
          <a:xfrm>
            <a:off x="468867" y="3013427"/>
            <a:ext cx="1891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 What is Biosecurity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C0399D8-857E-45EB-9E9C-98DA14086B81}"/>
              </a:ext>
            </a:extLst>
          </p:cNvPr>
          <p:cNvSpPr txBox="1"/>
          <p:nvPr/>
        </p:nvSpPr>
        <p:spPr>
          <a:xfrm>
            <a:off x="517732" y="3358628"/>
            <a:ext cx="166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Summary statistics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831AC82-EADA-4C46-A75B-D6C3214DC087}"/>
              </a:ext>
            </a:extLst>
          </p:cNvPr>
          <p:cNvSpPr txBox="1"/>
          <p:nvPr/>
        </p:nvSpPr>
        <p:spPr>
          <a:xfrm>
            <a:off x="517732" y="3699445"/>
            <a:ext cx="1120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Risk factors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0EECEB7-AA2D-4ECC-A8BD-E0C8EEFDCECE}"/>
              </a:ext>
            </a:extLst>
          </p:cNvPr>
          <p:cNvSpPr txBox="1"/>
          <p:nvPr/>
        </p:nvSpPr>
        <p:spPr>
          <a:xfrm>
            <a:off x="538194" y="4020410"/>
            <a:ext cx="1822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Biosecurity evaluation</a:t>
            </a:r>
          </a:p>
        </p:txBody>
      </p:sp>
      <p:pic>
        <p:nvPicPr>
          <p:cNvPr id="21" name="Gráfico 20" descr="Armadura Medieval com preenchimento sólido">
            <a:extLst>
              <a:ext uri="{FF2B5EF4-FFF2-40B4-BE49-F238E27FC236}">
                <a16:creationId xmlns:a16="http://schemas.microsoft.com/office/drawing/2014/main" id="{183E40DB-AFD5-4AE1-9EB3-E0B4FA27D6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56602" y="3034245"/>
            <a:ext cx="281592" cy="281592"/>
          </a:xfrm>
          <a:prstGeom prst="rect">
            <a:avLst/>
          </a:prstGeom>
        </p:spPr>
      </p:pic>
      <p:pic>
        <p:nvPicPr>
          <p:cNvPr id="23" name="Gráfico 22" descr="Gráfico de barras com preenchimento sólido">
            <a:extLst>
              <a:ext uri="{FF2B5EF4-FFF2-40B4-BE49-F238E27FC236}">
                <a16:creationId xmlns:a16="http://schemas.microsoft.com/office/drawing/2014/main" id="{CEA068A9-DAD6-4349-8F4A-96EC5072C5C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82368" y="3372799"/>
            <a:ext cx="281593" cy="281593"/>
          </a:xfrm>
          <a:prstGeom prst="rect">
            <a:avLst/>
          </a:prstGeom>
        </p:spPr>
      </p:pic>
      <p:pic>
        <p:nvPicPr>
          <p:cNvPr id="25" name="Gráfico 24" descr="Ponto de exclamação com preenchimento sólido">
            <a:extLst>
              <a:ext uri="{FF2B5EF4-FFF2-40B4-BE49-F238E27FC236}">
                <a16:creationId xmlns:a16="http://schemas.microsoft.com/office/drawing/2014/main" id="{BE9BB0CD-2B22-4029-9FBB-2762D64E79D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72562" y="3757330"/>
            <a:ext cx="263080" cy="263080"/>
          </a:xfrm>
          <a:prstGeom prst="rect">
            <a:avLst/>
          </a:prstGeom>
        </p:spPr>
      </p:pic>
      <p:pic>
        <p:nvPicPr>
          <p:cNvPr id="27" name="Gráfico 26" descr="Prancheta com visto com preenchimento sólido">
            <a:extLst>
              <a:ext uri="{FF2B5EF4-FFF2-40B4-BE49-F238E27FC236}">
                <a16:creationId xmlns:a16="http://schemas.microsoft.com/office/drawing/2014/main" id="{F3F4FD10-4748-419D-B562-A81C8C0CB1A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46278" y="4041478"/>
            <a:ext cx="299897" cy="299897"/>
          </a:xfrm>
          <a:prstGeom prst="rect">
            <a:avLst/>
          </a:prstGeom>
        </p:spPr>
      </p:pic>
      <p:pic>
        <p:nvPicPr>
          <p:cNvPr id="28" name="Picture 4" descr="Gate2Growth">
            <a:extLst>
              <a:ext uri="{FF2B5EF4-FFF2-40B4-BE49-F238E27FC236}">
                <a16:creationId xmlns:a16="http://schemas.microsoft.com/office/drawing/2014/main" id="{F260F731-10D6-4B3D-9509-D79B7146D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85" y="1131375"/>
            <a:ext cx="1440780" cy="1282294"/>
          </a:xfrm>
          <a:prstGeom prst="rect">
            <a:avLst/>
          </a:prstGeom>
          <a:noFill/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56B3537-9E26-44E5-A317-9191A08C9AD4}"/>
              </a:ext>
            </a:extLst>
          </p:cNvPr>
          <p:cNvSpPr txBox="1"/>
          <p:nvPr/>
        </p:nvSpPr>
        <p:spPr>
          <a:xfrm>
            <a:off x="2925284" y="1448120"/>
            <a:ext cx="2057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Statistic for Norway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4A815B2-1E8C-42E7-A410-24045CE999D3}"/>
              </a:ext>
            </a:extLst>
          </p:cNvPr>
          <p:cNvSpPr txBox="1"/>
          <p:nvPr/>
        </p:nvSpPr>
        <p:spPr>
          <a:xfrm>
            <a:off x="4991570" y="1448120"/>
            <a:ext cx="110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My scoring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96A30B3A-028A-4BA4-80FE-5AEEB3F2F0D9}"/>
              </a:ext>
            </a:extLst>
          </p:cNvPr>
          <p:cNvSpPr/>
          <p:nvPr/>
        </p:nvSpPr>
        <p:spPr>
          <a:xfrm>
            <a:off x="2963008" y="1405995"/>
            <a:ext cx="1846384" cy="380679"/>
          </a:xfrm>
          <a:prstGeom prst="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C0A1625-A98F-4A87-804C-15A662F8BA97}"/>
              </a:ext>
            </a:extLst>
          </p:cNvPr>
          <p:cNvSpPr/>
          <p:nvPr/>
        </p:nvSpPr>
        <p:spPr>
          <a:xfrm>
            <a:off x="4847116" y="1405995"/>
            <a:ext cx="1846384" cy="380679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7823A05-C958-446D-BDEB-F7D0A32974D9}"/>
              </a:ext>
            </a:extLst>
          </p:cNvPr>
          <p:cNvSpPr txBox="1"/>
          <p:nvPr/>
        </p:nvSpPr>
        <p:spPr>
          <a:xfrm>
            <a:off x="4290646" y="2413669"/>
            <a:ext cx="5336931" cy="24006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5"/>
                </a:solidFill>
              </a:rPr>
              <a:t>Login</a:t>
            </a:r>
          </a:p>
          <a:p>
            <a:endParaRPr lang="en-GB" dirty="0"/>
          </a:p>
          <a:p>
            <a:r>
              <a:rPr lang="en-GB" dirty="0"/>
              <a:t>Email: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Password: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207C529-48A8-4236-9E09-0C2BE4CFCCB9}"/>
              </a:ext>
            </a:extLst>
          </p:cNvPr>
          <p:cNvSpPr txBox="1"/>
          <p:nvPr/>
        </p:nvSpPr>
        <p:spPr>
          <a:xfrm>
            <a:off x="4404945" y="3416761"/>
            <a:ext cx="37367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margaridagl@hotmail.com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3A1798EB-BCDE-453D-BD39-8393040323B5}"/>
              </a:ext>
            </a:extLst>
          </p:cNvPr>
          <p:cNvSpPr txBox="1"/>
          <p:nvPr/>
        </p:nvSpPr>
        <p:spPr>
          <a:xfrm>
            <a:off x="4387360" y="4231054"/>
            <a:ext cx="37367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***********</a:t>
            </a:r>
          </a:p>
        </p:txBody>
      </p:sp>
    </p:spTree>
    <p:extLst>
      <p:ext uri="{BB962C8B-B14F-4D97-AF65-F5344CB8AC3E}">
        <p14:creationId xmlns:p14="http://schemas.microsoft.com/office/powerpoint/2010/main" val="3085796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8A8C864-5D56-4D55-AC99-649F218D7D0C}"/>
              </a:ext>
            </a:extLst>
          </p:cNvPr>
          <p:cNvSpPr/>
          <p:nvPr/>
        </p:nvSpPr>
        <p:spPr>
          <a:xfrm>
            <a:off x="255164" y="556895"/>
            <a:ext cx="11535508" cy="577654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A96E5FB-4A3E-47A0-B85F-A4A8410C1284}"/>
              </a:ext>
            </a:extLst>
          </p:cNvPr>
          <p:cNvSpPr/>
          <p:nvPr/>
        </p:nvSpPr>
        <p:spPr>
          <a:xfrm>
            <a:off x="237392" y="553915"/>
            <a:ext cx="2303585" cy="57677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5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B75D1BF-6DA0-4855-BE49-B479565DA166}"/>
              </a:ext>
            </a:extLst>
          </p:cNvPr>
          <p:cNvSpPr/>
          <p:nvPr/>
        </p:nvSpPr>
        <p:spPr>
          <a:xfrm>
            <a:off x="246278" y="553915"/>
            <a:ext cx="11535508" cy="55391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B6B40FB-DD60-4CC3-9BEF-1298C5BB2E31}"/>
              </a:ext>
            </a:extLst>
          </p:cNvPr>
          <p:cNvSpPr txBox="1"/>
          <p:nvPr/>
        </p:nvSpPr>
        <p:spPr>
          <a:xfrm>
            <a:off x="237392" y="646207"/>
            <a:ext cx="2725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My biosecurity</a:t>
            </a:r>
          </a:p>
          <a:p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5BC66A0-FEAF-4C34-876B-46384D04A7E4}"/>
              </a:ext>
            </a:extLst>
          </p:cNvPr>
          <p:cNvSpPr txBox="1"/>
          <p:nvPr/>
        </p:nvSpPr>
        <p:spPr>
          <a:xfrm>
            <a:off x="517732" y="2668227"/>
            <a:ext cx="896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Home</a:t>
            </a:r>
          </a:p>
        </p:txBody>
      </p:sp>
      <p:pic>
        <p:nvPicPr>
          <p:cNvPr id="10" name="Gráfico 9" descr="Casa com preenchimento sólido">
            <a:extLst>
              <a:ext uri="{FF2B5EF4-FFF2-40B4-BE49-F238E27FC236}">
                <a16:creationId xmlns:a16="http://schemas.microsoft.com/office/drawing/2014/main" id="{F1DD0982-145A-4190-A708-E716A9589F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82368" y="2719822"/>
            <a:ext cx="235364" cy="23536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B9A980D-3DA8-4EF4-B2E8-A3DFB1DC410A}"/>
              </a:ext>
            </a:extLst>
          </p:cNvPr>
          <p:cNvSpPr txBox="1"/>
          <p:nvPr/>
        </p:nvSpPr>
        <p:spPr>
          <a:xfrm>
            <a:off x="468867" y="3013427"/>
            <a:ext cx="1891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 What is Biosecurity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C0399D8-857E-45EB-9E9C-98DA14086B81}"/>
              </a:ext>
            </a:extLst>
          </p:cNvPr>
          <p:cNvSpPr txBox="1"/>
          <p:nvPr/>
        </p:nvSpPr>
        <p:spPr>
          <a:xfrm>
            <a:off x="517732" y="3358628"/>
            <a:ext cx="166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Summary statistics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831AC82-EADA-4C46-A75B-D6C3214DC087}"/>
              </a:ext>
            </a:extLst>
          </p:cNvPr>
          <p:cNvSpPr txBox="1"/>
          <p:nvPr/>
        </p:nvSpPr>
        <p:spPr>
          <a:xfrm>
            <a:off x="517732" y="3699445"/>
            <a:ext cx="1120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Risk factors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0EECEB7-AA2D-4ECC-A8BD-E0C8EEFDCECE}"/>
              </a:ext>
            </a:extLst>
          </p:cNvPr>
          <p:cNvSpPr txBox="1"/>
          <p:nvPr/>
        </p:nvSpPr>
        <p:spPr>
          <a:xfrm>
            <a:off x="538194" y="4020410"/>
            <a:ext cx="1822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Biosecurity evaluation</a:t>
            </a:r>
          </a:p>
        </p:txBody>
      </p:sp>
      <p:pic>
        <p:nvPicPr>
          <p:cNvPr id="21" name="Gráfico 20" descr="Armadura Medieval com preenchimento sólido">
            <a:extLst>
              <a:ext uri="{FF2B5EF4-FFF2-40B4-BE49-F238E27FC236}">
                <a16:creationId xmlns:a16="http://schemas.microsoft.com/office/drawing/2014/main" id="{183E40DB-AFD5-4AE1-9EB3-E0B4FA27D6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56602" y="3034245"/>
            <a:ext cx="281592" cy="281592"/>
          </a:xfrm>
          <a:prstGeom prst="rect">
            <a:avLst/>
          </a:prstGeom>
        </p:spPr>
      </p:pic>
      <p:pic>
        <p:nvPicPr>
          <p:cNvPr id="23" name="Gráfico 22" descr="Gráfico de barras com preenchimento sólido">
            <a:extLst>
              <a:ext uri="{FF2B5EF4-FFF2-40B4-BE49-F238E27FC236}">
                <a16:creationId xmlns:a16="http://schemas.microsoft.com/office/drawing/2014/main" id="{CEA068A9-DAD6-4349-8F4A-96EC5072C5C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82368" y="3372799"/>
            <a:ext cx="281593" cy="281593"/>
          </a:xfrm>
          <a:prstGeom prst="rect">
            <a:avLst/>
          </a:prstGeom>
        </p:spPr>
      </p:pic>
      <p:pic>
        <p:nvPicPr>
          <p:cNvPr id="25" name="Gráfico 24" descr="Ponto de exclamação com preenchimento sólido">
            <a:extLst>
              <a:ext uri="{FF2B5EF4-FFF2-40B4-BE49-F238E27FC236}">
                <a16:creationId xmlns:a16="http://schemas.microsoft.com/office/drawing/2014/main" id="{BE9BB0CD-2B22-4029-9FBB-2762D64E79D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72562" y="3757330"/>
            <a:ext cx="263080" cy="263080"/>
          </a:xfrm>
          <a:prstGeom prst="rect">
            <a:avLst/>
          </a:prstGeom>
        </p:spPr>
      </p:pic>
      <p:pic>
        <p:nvPicPr>
          <p:cNvPr id="27" name="Gráfico 26" descr="Prancheta com visto com preenchimento sólido">
            <a:extLst>
              <a:ext uri="{FF2B5EF4-FFF2-40B4-BE49-F238E27FC236}">
                <a16:creationId xmlns:a16="http://schemas.microsoft.com/office/drawing/2014/main" id="{F3F4FD10-4748-419D-B562-A81C8C0CB1A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46278" y="4041478"/>
            <a:ext cx="299897" cy="299897"/>
          </a:xfrm>
          <a:prstGeom prst="rect">
            <a:avLst/>
          </a:prstGeom>
        </p:spPr>
      </p:pic>
      <p:pic>
        <p:nvPicPr>
          <p:cNvPr id="28" name="Picture 4" descr="Gate2Growth">
            <a:extLst>
              <a:ext uri="{FF2B5EF4-FFF2-40B4-BE49-F238E27FC236}">
                <a16:creationId xmlns:a16="http://schemas.microsoft.com/office/drawing/2014/main" id="{F260F731-10D6-4B3D-9509-D79B7146D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85" y="1131375"/>
            <a:ext cx="1440780" cy="1282294"/>
          </a:xfrm>
          <a:prstGeom prst="rect">
            <a:avLst/>
          </a:prstGeom>
          <a:noFill/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56B3537-9E26-44E5-A317-9191A08C9AD4}"/>
              </a:ext>
            </a:extLst>
          </p:cNvPr>
          <p:cNvSpPr txBox="1"/>
          <p:nvPr/>
        </p:nvSpPr>
        <p:spPr>
          <a:xfrm>
            <a:off x="2925284" y="1448120"/>
            <a:ext cx="2057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Statistic for Norway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4A815B2-1E8C-42E7-A410-24045CE999D3}"/>
              </a:ext>
            </a:extLst>
          </p:cNvPr>
          <p:cNvSpPr txBox="1"/>
          <p:nvPr/>
        </p:nvSpPr>
        <p:spPr>
          <a:xfrm>
            <a:off x="4991570" y="1448120"/>
            <a:ext cx="110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My scoring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96A30B3A-028A-4BA4-80FE-5AEEB3F2F0D9}"/>
              </a:ext>
            </a:extLst>
          </p:cNvPr>
          <p:cNvSpPr/>
          <p:nvPr/>
        </p:nvSpPr>
        <p:spPr>
          <a:xfrm>
            <a:off x="2963008" y="1405995"/>
            <a:ext cx="1846384" cy="380679"/>
          </a:xfrm>
          <a:prstGeom prst="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C0A1625-A98F-4A87-804C-15A662F8BA97}"/>
              </a:ext>
            </a:extLst>
          </p:cNvPr>
          <p:cNvSpPr/>
          <p:nvPr/>
        </p:nvSpPr>
        <p:spPr>
          <a:xfrm>
            <a:off x="4847116" y="1405995"/>
            <a:ext cx="1846384" cy="380679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1" name="Tabela 31">
            <a:extLst>
              <a:ext uri="{FF2B5EF4-FFF2-40B4-BE49-F238E27FC236}">
                <a16:creationId xmlns:a16="http://schemas.microsoft.com/office/drawing/2014/main" id="{67659CD5-2057-4477-B4E8-469ADAE70E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468088"/>
              </p:ext>
            </p:extLst>
          </p:nvPr>
        </p:nvGraphicFramePr>
        <p:xfrm>
          <a:off x="3459820" y="2179746"/>
          <a:ext cx="7033845" cy="23469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344615">
                  <a:extLst>
                    <a:ext uri="{9D8B030D-6E8A-4147-A177-3AD203B41FA5}">
                      <a16:colId xmlns:a16="http://schemas.microsoft.com/office/drawing/2014/main" val="1910094299"/>
                    </a:ext>
                  </a:extLst>
                </a:gridCol>
                <a:gridCol w="2344615">
                  <a:extLst>
                    <a:ext uri="{9D8B030D-6E8A-4147-A177-3AD203B41FA5}">
                      <a16:colId xmlns:a16="http://schemas.microsoft.com/office/drawing/2014/main" val="1603543778"/>
                    </a:ext>
                  </a:extLst>
                </a:gridCol>
                <a:gridCol w="2344615">
                  <a:extLst>
                    <a:ext uri="{9D8B030D-6E8A-4147-A177-3AD203B41FA5}">
                      <a16:colId xmlns:a16="http://schemas.microsoft.com/office/drawing/2014/main" val="4088813810"/>
                    </a:ext>
                  </a:extLst>
                </a:gridCol>
              </a:tblGrid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External Biosecurity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My scoring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Average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071615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1) Location of the farm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75%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39484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highlight>
                            <a:srgbClr val="F86868"/>
                          </a:highlight>
                        </a:rPr>
                        <a:t>2) Introduction of eggs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>
                          <a:solidFill>
                            <a:schemeClr val="tx1"/>
                          </a:solidFill>
                          <a:highlight>
                            <a:srgbClr val="F86868"/>
                          </a:highlight>
                        </a:rPr>
                        <a:t>42%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68%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916321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3) Introduction of live fish</a:t>
                      </a:r>
                    </a:p>
                  </a:txBody>
                  <a:tcPr>
                    <a:solidFill>
                      <a:schemeClr val="tx2">
                        <a:lumMod val="75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66%</a:t>
                      </a:r>
                    </a:p>
                  </a:txBody>
                  <a:tcPr>
                    <a:solidFill>
                      <a:schemeClr val="tx2">
                        <a:lumMod val="75000"/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55%</a:t>
                      </a:r>
                    </a:p>
                  </a:txBody>
                  <a:tcPr>
                    <a:solidFill>
                      <a:schemeClr val="tx2">
                        <a:lumMod val="75000"/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2368170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4) Feed and water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72%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18207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5) </a:t>
                      </a:r>
                      <a:r>
                        <a:rPr lang="en-GB" sz="1600" dirty="0" err="1"/>
                        <a:t>Biovectors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88%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6398949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423415"/>
                  </a:ext>
                </a:extLst>
              </a:tr>
            </a:tbl>
          </a:graphicData>
        </a:graphic>
      </p:graphicFrame>
      <p:sp>
        <p:nvSpPr>
          <p:cNvPr id="12" name="CaixaDeTexto 11">
            <a:extLst>
              <a:ext uri="{FF2B5EF4-FFF2-40B4-BE49-F238E27FC236}">
                <a16:creationId xmlns:a16="http://schemas.microsoft.com/office/drawing/2014/main" id="{AD9370FE-081A-4201-A8F3-671228F4F43C}"/>
              </a:ext>
            </a:extLst>
          </p:cNvPr>
          <p:cNvSpPr txBox="1"/>
          <p:nvPr/>
        </p:nvSpPr>
        <p:spPr>
          <a:xfrm>
            <a:off x="2963008" y="4809392"/>
            <a:ext cx="2813538" cy="380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Recommendations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24959CA-E377-4664-BF7F-5DAE1F271A5D}"/>
              </a:ext>
            </a:extLst>
          </p:cNvPr>
          <p:cNvSpPr txBox="1"/>
          <p:nvPr/>
        </p:nvSpPr>
        <p:spPr>
          <a:xfrm>
            <a:off x="2956770" y="5091521"/>
            <a:ext cx="2813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Introduction of eggs:</a:t>
            </a:r>
          </a:p>
        </p:txBody>
      </p:sp>
    </p:spTree>
    <p:extLst>
      <p:ext uri="{BB962C8B-B14F-4D97-AF65-F5344CB8AC3E}">
        <p14:creationId xmlns:p14="http://schemas.microsoft.com/office/powerpoint/2010/main" val="2614287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9669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B9AA834A-72B4-4E44-825B-C6318C78C46F}"/>
              </a:ext>
            </a:extLst>
          </p:cNvPr>
          <p:cNvSpPr/>
          <p:nvPr/>
        </p:nvSpPr>
        <p:spPr>
          <a:xfrm>
            <a:off x="233743" y="428311"/>
            <a:ext cx="11535508" cy="577654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28" name="Picture 4" descr="Researcher - veterinary epidemiology | EURAXESS">
            <a:extLst>
              <a:ext uri="{FF2B5EF4-FFF2-40B4-BE49-F238E27FC236}">
                <a16:creationId xmlns:a16="http://schemas.microsoft.com/office/drawing/2014/main" id="{47238B29-A375-4E78-BE49-CC339A204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76" y="643592"/>
            <a:ext cx="2117990" cy="453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D4CA512C-59B8-47FD-AB92-65376802781C}"/>
              </a:ext>
            </a:extLst>
          </p:cNvPr>
          <p:cNvSpPr txBox="1"/>
          <p:nvPr/>
        </p:nvSpPr>
        <p:spPr>
          <a:xfrm>
            <a:off x="4064873" y="753323"/>
            <a:ext cx="1705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 What is Biosecurity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8C578B6-B987-4251-AFA7-ED879C1AA7CF}"/>
              </a:ext>
            </a:extLst>
          </p:cNvPr>
          <p:cNvSpPr txBox="1"/>
          <p:nvPr/>
        </p:nvSpPr>
        <p:spPr>
          <a:xfrm>
            <a:off x="5894899" y="738696"/>
            <a:ext cx="1049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Summary statistics</a:t>
            </a:r>
            <a:endParaRPr lang="en-GB" sz="1400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46C3B04-44C6-4CDB-8C7E-86499B791462}"/>
              </a:ext>
            </a:extLst>
          </p:cNvPr>
          <p:cNvSpPr txBox="1"/>
          <p:nvPr/>
        </p:nvSpPr>
        <p:spPr>
          <a:xfrm>
            <a:off x="6895567" y="716532"/>
            <a:ext cx="1120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Risk factors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882B34C-343A-416E-BCD6-66428487F8E1}"/>
              </a:ext>
            </a:extLst>
          </p:cNvPr>
          <p:cNvSpPr txBox="1"/>
          <p:nvPr/>
        </p:nvSpPr>
        <p:spPr>
          <a:xfrm>
            <a:off x="8033666" y="716532"/>
            <a:ext cx="1822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Biosecurity evaluation</a:t>
            </a:r>
          </a:p>
        </p:txBody>
      </p:sp>
      <p:cxnSp>
        <p:nvCxnSpPr>
          <p:cNvPr id="12" name="Conexão reta 11">
            <a:extLst>
              <a:ext uri="{FF2B5EF4-FFF2-40B4-BE49-F238E27FC236}">
                <a16:creationId xmlns:a16="http://schemas.microsoft.com/office/drawing/2014/main" id="{C5569FA2-1336-46FD-AFEC-049B6D10DB38}"/>
              </a:ext>
            </a:extLst>
          </p:cNvPr>
          <p:cNvCxnSpPr/>
          <p:nvPr/>
        </p:nvCxnSpPr>
        <p:spPr>
          <a:xfrm>
            <a:off x="5793017" y="716531"/>
            <a:ext cx="0" cy="3077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exão reta 16">
            <a:extLst>
              <a:ext uri="{FF2B5EF4-FFF2-40B4-BE49-F238E27FC236}">
                <a16:creationId xmlns:a16="http://schemas.microsoft.com/office/drawing/2014/main" id="{9CC880C7-7B04-4C09-B82F-BE10BD1333D1}"/>
              </a:ext>
            </a:extLst>
          </p:cNvPr>
          <p:cNvCxnSpPr/>
          <p:nvPr/>
        </p:nvCxnSpPr>
        <p:spPr>
          <a:xfrm>
            <a:off x="6893596" y="716532"/>
            <a:ext cx="0" cy="3077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68F8DE5B-7D2D-49D2-B849-F74CA53B537D}"/>
              </a:ext>
            </a:extLst>
          </p:cNvPr>
          <p:cNvCxnSpPr/>
          <p:nvPr/>
        </p:nvCxnSpPr>
        <p:spPr>
          <a:xfrm>
            <a:off x="8033666" y="716532"/>
            <a:ext cx="0" cy="3077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41AF4AB-7CFC-4600-A58B-8C98DDDA37A5}"/>
              </a:ext>
            </a:extLst>
          </p:cNvPr>
          <p:cNvSpPr txBox="1"/>
          <p:nvPr/>
        </p:nvSpPr>
        <p:spPr>
          <a:xfrm>
            <a:off x="10270378" y="716529"/>
            <a:ext cx="1318418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1400" dirty="0"/>
              <a:t>My biosecurity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801BE224-E6A3-4ADB-AEC8-DC0F90E6D4AE}"/>
              </a:ext>
            </a:extLst>
          </p:cNvPr>
          <p:cNvSpPr txBox="1"/>
          <p:nvPr/>
        </p:nvSpPr>
        <p:spPr>
          <a:xfrm>
            <a:off x="3354508" y="757139"/>
            <a:ext cx="896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Home</a:t>
            </a:r>
          </a:p>
        </p:txBody>
      </p:sp>
      <p:cxnSp>
        <p:nvCxnSpPr>
          <p:cNvPr id="21" name="Conexão reta 20">
            <a:extLst>
              <a:ext uri="{FF2B5EF4-FFF2-40B4-BE49-F238E27FC236}">
                <a16:creationId xmlns:a16="http://schemas.microsoft.com/office/drawing/2014/main" id="{F8169532-3626-49A1-A1E4-D04A72C7E3D1}"/>
              </a:ext>
            </a:extLst>
          </p:cNvPr>
          <p:cNvCxnSpPr/>
          <p:nvPr/>
        </p:nvCxnSpPr>
        <p:spPr>
          <a:xfrm>
            <a:off x="3999489" y="716531"/>
            <a:ext cx="0" cy="3077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id="{482E2376-9C4F-495C-993E-B3E4432BD6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143" b="21117"/>
          <a:stretch/>
        </p:blipFill>
        <p:spPr>
          <a:xfrm>
            <a:off x="258813" y="1236902"/>
            <a:ext cx="11510438" cy="1532676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5837D422-2731-4C3C-BCC0-0CEC411B96CA}"/>
              </a:ext>
            </a:extLst>
          </p:cNvPr>
          <p:cNvSpPr txBox="1"/>
          <p:nvPr/>
        </p:nvSpPr>
        <p:spPr>
          <a:xfrm>
            <a:off x="258813" y="1341520"/>
            <a:ext cx="58371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u="none" strike="noStrike" baseline="0" dirty="0">
                <a:solidFill>
                  <a:schemeClr val="bg1"/>
                </a:solidFill>
                <a:latin typeface="EUAlbertina"/>
              </a:rPr>
              <a:t>Biosecurity key prevention to prevent the introduction, development and spread of transmissible animal diseases to, from and within an animal population.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11750" y="5764254"/>
            <a:ext cx="4388231" cy="367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Contact person: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387876" y="2909230"/>
            <a:ext cx="25227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Project description:</a:t>
            </a:r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/>
              <a:t>Funding agency:</a:t>
            </a:r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/>
              <a:t>Links to relevant websites: </a:t>
            </a:r>
          </a:p>
        </p:txBody>
      </p:sp>
    </p:spTree>
    <p:extLst>
      <p:ext uri="{BB962C8B-B14F-4D97-AF65-F5344CB8AC3E}">
        <p14:creationId xmlns:p14="http://schemas.microsoft.com/office/powerpoint/2010/main" val="3332554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8A8C864-5D56-4D55-AC99-649F218D7D0C}"/>
              </a:ext>
            </a:extLst>
          </p:cNvPr>
          <p:cNvSpPr/>
          <p:nvPr/>
        </p:nvSpPr>
        <p:spPr>
          <a:xfrm>
            <a:off x="246278" y="553915"/>
            <a:ext cx="11535508" cy="577654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A96E5FB-4A3E-47A0-B85F-A4A8410C1284}"/>
              </a:ext>
            </a:extLst>
          </p:cNvPr>
          <p:cNvSpPr/>
          <p:nvPr/>
        </p:nvSpPr>
        <p:spPr>
          <a:xfrm>
            <a:off x="237392" y="553915"/>
            <a:ext cx="2303585" cy="57677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B75D1BF-6DA0-4855-BE49-B479565DA166}"/>
              </a:ext>
            </a:extLst>
          </p:cNvPr>
          <p:cNvSpPr/>
          <p:nvPr/>
        </p:nvSpPr>
        <p:spPr>
          <a:xfrm>
            <a:off x="246278" y="553915"/>
            <a:ext cx="11535508" cy="55391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B6B40FB-DD60-4CC3-9BEF-1298C5BB2E31}"/>
              </a:ext>
            </a:extLst>
          </p:cNvPr>
          <p:cNvSpPr txBox="1"/>
          <p:nvPr/>
        </p:nvSpPr>
        <p:spPr>
          <a:xfrm>
            <a:off x="237392" y="646207"/>
            <a:ext cx="2725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chemeClr val="bg1"/>
                </a:solidFill>
              </a:rPr>
              <a:t>What is Biosecurity</a:t>
            </a:r>
            <a:endParaRPr lang="en-GB" sz="1600" dirty="0">
              <a:solidFill>
                <a:schemeClr val="bg1"/>
              </a:solidFill>
            </a:endParaRPr>
          </a:p>
        </p:txBody>
      </p:sp>
      <p:pic>
        <p:nvPicPr>
          <p:cNvPr id="2052" name="Picture 4" descr="Gate2Growth">
            <a:extLst>
              <a:ext uri="{FF2B5EF4-FFF2-40B4-BE49-F238E27FC236}">
                <a16:creationId xmlns:a16="http://schemas.microsoft.com/office/drawing/2014/main" id="{3DC52CDC-BFCF-403B-8AAF-1DAE06547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64" y="1121019"/>
            <a:ext cx="1440780" cy="1282294"/>
          </a:xfrm>
          <a:prstGeom prst="rect">
            <a:avLst/>
          </a:prstGeom>
          <a:noFill/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65BC66A0-FEAF-4C34-876B-46384D04A7E4}"/>
              </a:ext>
            </a:extLst>
          </p:cNvPr>
          <p:cNvSpPr txBox="1"/>
          <p:nvPr/>
        </p:nvSpPr>
        <p:spPr>
          <a:xfrm>
            <a:off x="517732" y="2668227"/>
            <a:ext cx="896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Home</a:t>
            </a:r>
          </a:p>
        </p:txBody>
      </p:sp>
      <p:pic>
        <p:nvPicPr>
          <p:cNvPr id="10" name="Gráfico 9" descr="Casa com preenchimento sólido">
            <a:extLst>
              <a:ext uri="{FF2B5EF4-FFF2-40B4-BE49-F238E27FC236}">
                <a16:creationId xmlns:a16="http://schemas.microsoft.com/office/drawing/2014/main" id="{F1DD0982-145A-4190-A708-E716A9589F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282368" y="2719822"/>
            <a:ext cx="235364" cy="23536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B9A980D-3DA8-4EF4-B2E8-A3DFB1DC410A}"/>
              </a:ext>
            </a:extLst>
          </p:cNvPr>
          <p:cNvSpPr txBox="1"/>
          <p:nvPr/>
        </p:nvSpPr>
        <p:spPr>
          <a:xfrm>
            <a:off x="468867" y="3013427"/>
            <a:ext cx="1891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 What is Biosecurity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C0399D8-857E-45EB-9E9C-98DA14086B81}"/>
              </a:ext>
            </a:extLst>
          </p:cNvPr>
          <p:cNvSpPr txBox="1"/>
          <p:nvPr/>
        </p:nvSpPr>
        <p:spPr>
          <a:xfrm>
            <a:off x="517732" y="3358628"/>
            <a:ext cx="166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Summary statistics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831AC82-EADA-4C46-A75B-D6C3214DC087}"/>
              </a:ext>
            </a:extLst>
          </p:cNvPr>
          <p:cNvSpPr txBox="1"/>
          <p:nvPr/>
        </p:nvSpPr>
        <p:spPr>
          <a:xfrm>
            <a:off x="517732" y="3699445"/>
            <a:ext cx="1120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Risk factors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0EECEB7-AA2D-4ECC-A8BD-E0C8EEFDCECE}"/>
              </a:ext>
            </a:extLst>
          </p:cNvPr>
          <p:cNvSpPr txBox="1"/>
          <p:nvPr/>
        </p:nvSpPr>
        <p:spPr>
          <a:xfrm>
            <a:off x="538194" y="4020410"/>
            <a:ext cx="1822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Biosecurity evaluation</a:t>
            </a:r>
          </a:p>
        </p:txBody>
      </p:sp>
      <p:pic>
        <p:nvPicPr>
          <p:cNvPr id="21" name="Gráfico 20" descr="Armadura Medieval com preenchimento sólido">
            <a:extLst>
              <a:ext uri="{FF2B5EF4-FFF2-40B4-BE49-F238E27FC236}">
                <a16:creationId xmlns:a16="http://schemas.microsoft.com/office/drawing/2014/main" id="{183E40DB-AFD5-4AE1-9EB3-E0B4FA27D66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256602" y="3034245"/>
            <a:ext cx="281592" cy="281592"/>
          </a:xfrm>
          <a:prstGeom prst="rect">
            <a:avLst/>
          </a:prstGeom>
        </p:spPr>
      </p:pic>
      <p:pic>
        <p:nvPicPr>
          <p:cNvPr id="23" name="Gráfico 22" descr="Gráfico de barras com preenchimento sólido">
            <a:extLst>
              <a:ext uri="{FF2B5EF4-FFF2-40B4-BE49-F238E27FC236}">
                <a16:creationId xmlns:a16="http://schemas.microsoft.com/office/drawing/2014/main" id="{CEA068A9-DAD6-4349-8F4A-96EC5072C5C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282368" y="3372799"/>
            <a:ext cx="281593" cy="281593"/>
          </a:xfrm>
          <a:prstGeom prst="rect">
            <a:avLst/>
          </a:prstGeom>
        </p:spPr>
      </p:pic>
      <p:pic>
        <p:nvPicPr>
          <p:cNvPr id="25" name="Gráfico 24" descr="Ponto de exclamação com preenchimento sólido">
            <a:extLst>
              <a:ext uri="{FF2B5EF4-FFF2-40B4-BE49-F238E27FC236}">
                <a16:creationId xmlns:a16="http://schemas.microsoft.com/office/drawing/2014/main" id="{BE9BB0CD-2B22-4029-9FBB-2762D64E79D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272562" y="3757330"/>
            <a:ext cx="263080" cy="263080"/>
          </a:xfrm>
          <a:prstGeom prst="rect">
            <a:avLst/>
          </a:prstGeom>
        </p:spPr>
      </p:pic>
      <p:pic>
        <p:nvPicPr>
          <p:cNvPr id="27" name="Gráfico 26" descr="Prancheta com visto com preenchimento sólido">
            <a:extLst>
              <a:ext uri="{FF2B5EF4-FFF2-40B4-BE49-F238E27FC236}">
                <a16:creationId xmlns:a16="http://schemas.microsoft.com/office/drawing/2014/main" id="{F3F4FD10-4748-419D-B562-A81C8C0CB1AA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246278" y="4041478"/>
            <a:ext cx="299897" cy="299897"/>
          </a:xfrm>
          <a:prstGeom prst="rect">
            <a:avLst/>
          </a:prstGeom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EAFA0643-1F55-430A-8A56-98B33242BC92}"/>
              </a:ext>
            </a:extLst>
          </p:cNvPr>
          <p:cNvSpPr txBox="1"/>
          <p:nvPr/>
        </p:nvSpPr>
        <p:spPr>
          <a:xfrm>
            <a:off x="2673219" y="1257064"/>
            <a:ext cx="9001049" cy="278441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2747B2E6-69B0-4BE1-9816-07A3F3EB70C0}"/>
              </a:ext>
            </a:extLst>
          </p:cNvPr>
          <p:cNvSpPr txBox="1"/>
          <p:nvPr/>
        </p:nvSpPr>
        <p:spPr>
          <a:xfrm>
            <a:off x="6280639" y="1257064"/>
            <a:ext cx="2214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WELCOME!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E3C12FE-8D5D-4380-A657-9280290DC808}"/>
              </a:ext>
            </a:extLst>
          </p:cNvPr>
          <p:cNvSpPr txBox="1"/>
          <p:nvPr/>
        </p:nvSpPr>
        <p:spPr>
          <a:xfrm>
            <a:off x="2706829" y="1719316"/>
            <a:ext cx="84230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The aim of our study was to obtain an overview of farm and health management, biosecurity measures, fish health monitoring and disease diagnostics of Norwegian Atlantic Salmon farms.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5E964A0-5C10-4126-805A-097B7C1C1A69}"/>
              </a:ext>
            </a:extLst>
          </p:cNvPr>
          <p:cNvSpPr txBox="1"/>
          <p:nvPr/>
        </p:nvSpPr>
        <p:spPr>
          <a:xfrm>
            <a:off x="2706829" y="2397011"/>
            <a:ext cx="8325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This app will allow you to visualize what biosecurity measures farmers apply on </a:t>
            </a:r>
            <a:r>
              <a:rPr lang="en-GB" sz="1600"/>
              <a:t>their facility </a:t>
            </a:r>
            <a:r>
              <a:rPr lang="en-GB" sz="1600" dirty="0"/>
              <a:t>and what factors are potentially associated with high mortality.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375D983-C034-434F-84A3-30E3DBFE088D}"/>
              </a:ext>
            </a:extLst>
          </p:cNvPr>
          <p:cNvSpPr txBox="1"/>
          <p:nvPr/>
        </p:nvSpPr>
        <p:spPr>
          <a:xfrm>
            <a:off x="2673219" y="3114670"/>
            <a:ext cx="87366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You will also be able to evaluate your farm biosecurity level with a biosecurity scoring system developed for Atlantic Salmon farms, on the basis of farm management and biosecurity practices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65E0C90-3A20-4332-B1F3-FC151DD66E2F}"/>
              </a:ext>
            </a:extLst>
          </p:cNvPr>
          <p:cNvSpPr txBox="1"/>
          <p:nvPr/>
        </p:nvSpPr>
        <p:spPr>
          <a:xfrm>
            <a:off x="2609741" y="4264197"/>
            <a:ext cx="2822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Collaborators:</a:t>
            </a:r>
          </a:p>
        </p:txBody>
      </p:sp>
    </p:spTree>
    <p:extLst>
      <p:ext uri="{BB962C8B-B14F-4D97-AF65-F5344CB8AC3E}">
        <p14:creationId xmlns:p14="http://schemas.microsoft.com/office/powerpoint/2010/main" val="983179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8A8C864-5D56-4D55-AC99-649F218D7D0C}"/>
              </a:ext>
            </a:extLst>
          </p:cNvPr>
          <p:cNvSpPr/>
          <p:nvPr/>
        </p:nvSpPr>
        <p:spPr>
          <a:xfrm>
            <a:off x="237392" y="540727"/>
            <a:ext cx="11535508" cy="577654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A96E5FB-4A3E-47A0-B85F-A4A8410C1284}"/>
              </a:ext>
            </a:extLst>
          </p:cNvPr>
          <p:cNvSpPr/>
          <p:nvPr/>
        </p:nvSpPr>
        <p:spPr>
          <a:xfrm>
            <a:off x="237392" y="553915"/>
            <a:ext cx="2303585" cy="57677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5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B75D1BF-6DA0-4855-BE49-B479565DA166}"/>
              </a:ext>
            </a:extLst>
          </p:cNvPr>
          <p:cNvSpPr/>
          <p:nvPr/>
        </p:nvSpPr>
        <p:spPr>
          <a:xfrm>
            <a:off x="246278" y="553915"/>
            <a:ext cx="11535508" cy="55391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B6B40FB-DD60-4CC3-9BEF-1298C5BB2E31}"/>
              </a:ext>
            </a:extLst>
          </p:cNvPr>
          <p:cNvSpPr txBox="1"/>
          <p:nvPr/>
        </p:nvSpPr>
        <p:spPr>
          <a:xfrm>
            <a:off x="237392" y="646207"/>
            <a:ext cx="2725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What is Biosecurity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5BC66A0-FEAF-4C34-876B-46384D04A7E4}"/>
              </a:ext>
            </a:extLst>
          </p:cNvPr>
          <p:cNvSpPr txBox="1"/>
          <p:nvPr/>
        </p:nvSpPr>
        <p:spPr>
          <a:xfrm>
            <a:off x="517732" y="2668227"/>
            <a:ext cx="896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Home</a:t>
            </a:r>
          </a:p>
        </p:txBody>
      </p:sp>
      <p:pic>
        <p:nvPicPr>
          <p:cNvPr id="10" name="Gráfico 9" descr="Casa com preenchimento sólido">
            <a:extLst>
              <a:ext uri="{FF2B5EF4-FFF2-40B4-BE49-F238E27FC236}">
                <a16:creationId xmlns:a16="http://schemas.microsoft.com/office/drawing/2014/main" id="{F1DD0982-145A-4190-A708-E716A9589F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82368" y="2719822"/>
            <a:ext cx="235364" cy="23536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B9A980D-3DA8-4EF4-B2E8-A3DFB1DC410A}"/>
              </a:ext>
            </a:extLst>
          </p:cNvPr>
          <p:cNvSpPr txBox="1"/>
          <p:nvPr/>
        </p:nvSpPr>
        <p:spPr>
          <a:xfrm>
            <a:off x="468867" y="3013427"/>
            <a:ext cx="1891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 What is Biosecurity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C0399D8-857E-45EB-9E9C-98DA14086B81}"/>
              </a:ext>
            </a:extLst>
          </p:cNvPr>
          <p:cNvSpPr txBox="1"/>
          <p:nvPr/>
        </p:nvSpPr>
        <p:spPr>
          <a:xfrm>
            <a:off x="517732" y="3358628"/>
            <a:ext cx="166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Summary statistics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831AC82-EADA-4C46-A75B-D6C3214DC087}"/>
              </a:ext>
            </a:extLst>
          </p:cNvPr>
          <p:cNvSpPr txBox="1"/>
          <p:nvPr/>
        </p:nvSpPr>
        <p:spPr>
          <a:xfrm>
            <a:off x="517732" y="3699445"/>
            <a:ext cx="1120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Risk factors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0EECEB7-AA2D-4ECC-A8BD-E0C8EEFDCECE}"/>
              </a:ext>
            </a:extLst>
          </p:cNvPr>
          <p:cNvSpPr txBox="1"/>
          <p:nvPr/>
        </p:nvSpPr>
        <p:spPr>
          <a:xfrm>
            <a:off x="538194" y="4020410"/>
            <a:ext cx="1822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Biosecurity evaluation</a:t>
            </a:r>
          </a:p>
        </p:txBody>
      </p:sp>
      <p:pic>
        <p:nvPicPr>
          <p:cNvPr id="21" name="Gráfico 20" descr="Armadura Medieval com preenchimento sólido">
            <a:extLst>
              <a:ext uri="{FF2B5EF4-FFF2-40B4-BE49-F238E27FC236}">
                <a16:creationId xmlns:a16="http://schemas.microsoft.com/office/drawing/2014/main" id="{183E40DB-AFD5-4AE1-9EB3-E0B4FA27D6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56602" y="3034245"/>
            <a:ext cx="281592" cy="281592"/>
          </a:xfrm>
          <a:prstGeom prst="rect">
            <a:avLst/>
          </a:prstGeom>
        </p:spPr>
      </p:pic>
      <p:pic>
        <p:nvPicPr>
          <p:cNvPr id="23" name="Gráfico 22" descr="Gráfico de barras com preenchimento sólido">
            <a:extLst>
              <a:ext uri="{FF2B5EF4-FFF2-40B4-BE49-F238E27FC236}">
                <a16:creationId xmlns:a16="http://schemas.microsoft.com/office/drawing/2014/main" id="{CEA068A9-DAD6-4349-8F4A-96EC5072C5C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82368" y="3372799"/>
            <a:ext cx="281593" cy="281593"/>
          </a:xfrm>
          <a:prstGeom prst="rect">
            <a:avLst/>
          </a:prstGeom>
        </p:spPr>
      </p:pic>
      <p:pic>
        <p:nvPicPr>
          <p:cNvPr id="25" name="Gráfico 24" descr="Ponto de exclamação com preenchimento sólido">
            <a:extLst>
              <a:ext uri="{FF2B5EF4-FFF2-40B4-BE49-F238E27FC236}">
                <a16:creationId xmlns:a16="http://schemas.microsoft.com/office/drawing/2014/main" id="{BE9BB0CD-2B22-4029-9FBB-2762D64E79D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72562" y="3757330"/>
            <a:ext cx="263080" cy="263080"/>
          </a:xfrm>
          <a:prstGeom prst="rect">
            <a:avLst/>
          </a:prstGeom>
        </p:spPr>
      </p:pic>
      <p:pic>
        <p:nvPicPr>
          <p:cNvPr id="27" name="Gráfico 26" descr="Prancheta com visto com preenchimento sólido">
            <a:extLst>
              <a:ext uri="{FF2B5EF4-FFF2-40B4-BE49-F238E27FC236}">
                <a16:creationId xmlns:a16="http://schemas.microsoft.com/office/drawing/2014/main" id="{F3F4FD10-4748-419D-B562-A81C8C0CB1A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46278" y="4041478"/>
            <a:ext cx="299897" cy="299897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C7647C1-61E5-4CA7-BF77-80C612D87A0C}"/>
              </a:ext>
            </a:extLst>
          </p:cNvPr>
          <p:cNvSpPr txBox="1"/>
          <p:nvPr/>
        </p:nvSpPr>
        <p:spPr>
          <a:xfrm>
            <a:off x="2708031" y="1433146"/>
            <a:ext cx="6180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5"/>
                </a:solidFill>
              </a:rPr>
              <a:t>What is biosecurity: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AE239099-C474-4B4A-B643-BD132B4A6CBB}"/>
              </a:ext>
            </a:extLst>
          </p:cNvPr>
          <p:cNvSpPr txBox="1"/>
          <p:nvPr/>
        </p:nvSpPr>
        <p:spPr>
          <a:xfrm>
            <a:off x="2703633" y="1973887"/>
            <a:ext cx="6180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5"/>
                </a:solidFill>
              </a:rPr>
              <a:t>Importance of biosecurity: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2810ECC-C088-498B-929C-12FDFE7D4E1B}"/>
              </a:ext>
            </a:extLst>
          </p:cNvPr>
          <p:cNvSpPr txBox="1"/>
          <p:nvPr/>
        </p:nvSpPr>
        <p:spPr>
          <a:xfrm>
            <a:off x="2703633" y="4888727"/>
            <a:ext cx="3094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5"/>
                </a:solidFill>
              </a:rPr>
              <a:t>External biosecurity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95E35BE-FAA7-4583-9B88-CFBCC5ACB866}"/>
              </a:ext>
            </a:extLst>
          </p:cNvPr>
          <p:cNvSpPr txBox="1"/>
          <p:nvPr/>
        </p:nvSpPr>
        <p:spPr>
          <a:xfrm>
            <a:off x="2750817" y="4156709"/>
            <a:ext cx="3330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5"/>
                </a:solidFill>
              </a:rPr>
              <a:t>Biosecurity evaluation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DF01448-8683-4254-97C5-9703926E7BD3}"/>
              </a:ext>
            </a:extLst>
          </p:cNvPr>
          <p:cNvSpPr txBox="1"/>
          <p:nvPr/>
        </p:nvSpPr>
        <p:spPr>
          <a:xfrm>
            <a:off x="2703634" y="5713603"/>
            <a:ext cx="3094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5"/>
                </a:solidFill>
              </a:rPr>
              <a:t>Internal biosecurity</a:t>
            </a:r>
          </a:p>
        </p:txBody>
      </p:sp>
      <p:pic>
        <p:nvPicPr>
          <p:cNvPr id="28" name="Picture 4" descr="Gate2Growth">
            <a:extLst>
              <a:ext uri="{FF2B5EF4-FFF2-40B4-BE49-F238E27FC236}">
                <a16:creationId xmlns:a16="http://schemas.microsoft.com/office/drawing/2014/main" id="{F260F731-10D6-4B3D-9509-D79B7146D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85" y="1131375"/>
            <a:ext cx="1440780" cy="1282294"/>
          </a:xfrm>
          <a:prstGeom prst="rect">
            <a:avLst/>
          </a:prstGeom>
          <a:noFill/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2E363B40-5CAA-40C9-B543-85527A3879B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042150" y="2435061"/>
            <a:ext cx="1903923" cy="141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913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8A8C864-5D56-4D55-AC99-649F218D7D0C}"/>
              </a:ext>
            </a:extLst>
          </p:cNvPr>
          <p:cNvSpPr/>
          <p:nvPr/>
        </p:nvSpPr>
        <p:spPr>
          <a:xfrm>
            <a:off x="246372" y="624243"/>
            <a:ext cx="11535508" cy="577654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A96E5FB-4A3E-47A0-B85F-A4A8410C1284}"/>
              </a:ext>
            </a:extLst>
          </p:cNvPr>
          <p:cNvSpPr/>
          <p:nvPr/>
        </p:nvSpPr>
        <p:spPr>
          <a:xfrm>
            <a:off x="237392" y="553915"/>
            <a:ext cx="2303585" cy="57677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5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B75D1BF-6DA0-4855-BE49-B479565DA166}"/>
              </a:ext>
            </a:extLst>
          </p:cNvPr>
          <p:cNvSpPr/>
          <p:nvPr/>
        </p:nvSpPr>
        <p:spPr>
          <a:xfrm>
            <a:off x="246278" y="553915"/>
            <a:ext cx="11535508" cy="55391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B6B40FB-DD60-4CC3-9BEF-1298C5BB2E31}"/>
              </a:ext>
            </a:extLst>
          </p:cNvPr>
          <p:cNvSpPr txBox="1"/>
          <p:nvPr/>
        </p:nvSpPr>
        <p:spPr>
          <a:xfrm>
            <a:off x="237392" y="646207"/>
            <a:ext cx="2725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chemeClr val="bg1"/>
                </a:solidFill>
              </a:rPr>
              <a:t>Summary statistics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5BC66A0-FEAF-4C34-876B-46384D04A7E4}"/>
              </a:ext>
            </a:extLst>
          </p:cNvPr>
          <p:cNvSpPr txBox="1"/>
          <p:nvPr/>
        </p:nvSpPr>
        <p:spPr>
          <a:xfrm>
            <a:off x="517732" y="2668227"/>
            <a:ext cx="896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Home</a:t>
            </a:r>
          </a:p>
        </p:txBody>
      </p:sp>
      <p:pic>
        <p:nvPicPr>
          <p:cNvPr id="10" name="Gráfico 9" descr="Casa com preenchimento sólido">
            <a:extLst>
              <a:ext uri="{FF2B5EF4-FFF2-40B4-BE49-F238E27FC236}">
                <a16:creationId xmlns:a16="http://schemas.microsoft.com/office/drawing/2014/main" id="{F1DD0982-145A-4190-A708-E716A9589F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82368" y="2719822"/>
            <a:ext cx="235364" cy="23536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B9A980D-3DA8-4EF4-B2E8-A3DFB1DC410A}"/>
              </a:ext>
            </a:extLst>
          </p:cNvPr>
          <p:cNvSpPr txBox="1"/>
          <p:nvPr/>
        </p:nvSpPr>
        <p:spPr>
          <a:xfrm>
            <a:off x="468867" y="3013427"/>
            <a:ext cx="1891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 What is Biosecurity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C0399D8-857E-45EB-9E9C-98DA14086B81}"/>
              </a:ext>
            </a:extLst>
          </p:cNvPr>
          <p:cNvSpPr txBox="1"/>
          <p:nvPr/>
        </p:nvSpPr>
        <p:spPr>
          <a:xfrm>
            <a:off x="517732" y="3358628"/>
            <a:ext cx="166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Summary statistics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831AC82-EADA-4C46-A75B-D6C3214DC087}"/>
              </a:ext>
            </a:extLst>
          </p:cNvPr>
          <p:cNvSpPr txBox="1"/>
          <p:nvPr/>
        </p:nvSpPr>
        <p:spPr>
          <a:xfrm>
            <a:off x="517732" y="3699445"/>
            <a:ext cx="1120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Risk factors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0EECEB7-AA2D-4ECC-A8BD-E0C8EEFDCECE}"/>
              </a:ext>
            </a:extLst>
          </p:cNvPr>
          <p:cNvSpPr txBox="1"/>
          <p:nvPr/>
        </p:nvSpPr>
        <p:spPr>
          <a:xfrm>
            <a:off x="538194" y="4020410"/>
            <a:ext cx="1822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Biosecurity evaluation</a:t>
            </a:r>
          </a:p>
        </p:txBody>
      </p:sp>
      <p:pic>
        <p:nvPicPr>
          <p:cNvPr id="21" name="Gráfico 20" descr="Armadura Medieval com preenchimento sólido">
            <a:extLst>
              <a:ext uri="{FF2B5EF4-FFF2-40B4-BE49-F238E27FC236}">
                <a16:creationId xmlns:a16="http://schemas.microsoft.com/office/drawing/2014/main" id="{183E40DB-AFD5-4AE1-9EB3-E0B4FA27D6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56602" y="3034245"/>
            <a:ext cx="281592" cy="281592"/>
          </a:xfrm>
          <a:prstGeom prst="rect">
            <a:avLst/>
          </a:prstGeom>
        </p:spPr>
      </p:pic>
      <p:pic>
        <p:nvPicPr>
          <p:cNvPr id="23" name="Gráfico 22" descr="Gráfico de barras com preenchimento sólido">
            <a:extLst>
              <a:ext uri="{FF2B5EF4-FFF2-40B4-BE49-F238E27FC236}">
                <a16:creationId xmlns:a16="http://schemas.microsoft.com/office/drawing/2014/main" id="{CEA068A9-DAD6-4349-8F4A-96EC5072C5C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82368" y="3372799"/>
            <a:ext cx="281593" cy="281593"/>
          </a:xfrm>
          <a:prstGeom prst="rect">
            <a:avLst/>
          </a:prstGeom>
        </p:spPr>
      </p:pic>
      <p:pic>
        <p:nvPicPr>
          <p:cNvPr id="25" name="Gráfico 24" descr="Ponto de exclamação com preenchimento sólido">
            <a:extLst>
              <a:ext uri="{FF2B5EF4-FFF2-40B4-BE49-F238E27FC236}">
                <a16:creationId xmlns:a16="http://schemas.microsoft.com/office/drawing/2014/main" id="{BE9BB0CD-2B22-4029-9FBB-2762D64E79D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72562" y="3757330"/>
            <a:ext cx="263080" cy="263080"/>
          </a:xfrm>
          <a:prstGeom prst="rect">
            <a:avLst/>
          </a:prstGeom>
        </p:spPr>
      </p:pic>
      <p:pic>
        <p:nvPicPr>
          <p:cNvPr id="27" name="Gráfico 26" descr="Prancheta com visto com preenchimento sólido">
            <a:extLst>
              <a:ext uri="{FF2B5EF4-FFF2-40B4-BE49-F238E27FC236}">
                <a16:creationId xmlns:a16="http://schemas.microsoft.com/office/drawing/2014/main" id="{F3F4FD10-4748-419D-B562-A81C8C0CB1A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46278" y="4041478"/>
            <a:ext cx="299897" cy="299897"/>
          </a:xfrm>
          <a:prstGeom prst="rect">
            <a:avLst/>
          </a:prstGeom>
        </p:spPr>
      </p:pic>
      <p:pic>
        <p:nvPicPr>
          <p:cNvPr id="28" name="Picture 4" descr="Gate2Growth">
            <a:extLst>
              <a:ext uri="{FF2B5EF4-FFF2-40B4-BE49-F238E27FC236}">
                <a16:creationId xmlns:a16="http://schemas.microsoft.com/office/drawing/2014/main" id="{F260F731-10D6-4B3D-9509-D79B7146D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85" y="1131375"/>
            <a:ext cx="1440780" cy="12822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2939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8A8C864-5D56-4D55-AC99-649F218D7D0C}"/>
              </a:ext>
            </a:extLst>
          </p:cNvPr>
          <p:cNvSpPr/>
          <p:nvPr/>
        </p:nvSpPr>
        <p:spPr>
          <a:xfrm>
            <a:off x="246372" y="624243"/>
            <a:ext cx="11535508" cy="577654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A96E5FB-4A3E-47A0-B85F-A4A8410C1284}"/>
              </a:ext>
            </a:extLst>
          </p:cNvPr>
          <p:cNvSpPr/>
          <p:nvPr/>
        </p:nvSpPr>
        <p:spPr>
          <a:xfrm>
            <a:off x="237392" y="553915"/>
            <a:ext cx="2303585" cy="57677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5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B75D1BF-6DA0-4855-BE49-B479565DA166}"/>
              </a:ext>
            </a:extLst>
          </p:cNvPr>
          <p:cNvSpPr/>
          <p:nvPr/>
        </p:nvSpPr>
        <p:spPr>
          <a:xfrm>
            <a:off x="246278" y="553915"/>
            <a:ext cx="11535508" cy="55391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B6B40FB-DD60-4CC3-9BEF-1298C5BB2E31}"/>
              </a:ext>
            </a:extLst>
          </p:cNvPr>
          <p:cNvSpPr txBox="1"/>
          <p:nvPr/>
        </p:nvSpPr>
        <p:spPr>
          <a:xfrm>
            <a:off x="237392" y="646207"/>
            <a:ext cx="2725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chemeClr val="bg1"/>
                </a:solidFill>
              </a:rPr>
              <a:t>Risk factors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5BC66A0-FEAF-4C34-876B-46384D04A7E4}"/>
              </a:ext>
            </a:extLst>
          </p:cNvPr>
          <p:cNvSpPr txBox="1"/>
          <p:nvPr/>
        </p:nvSpPr>
        <p:spPr>
          <a:xfrm>
            <a:off x="517732" y="2668227"/>
            <a:ext cx="896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Home</a:t>
            </a:r>
          </a:p>
        </p:txBody>
      </p:sp>
      <p:pic>
        <p:nvPicPr>
          <p:cNvPr id="10" name="Gráfico 9" descr="Casa com preenchimento sólido">
            <a:extLst>
              <a:ext uri="{FF2B5EF4-FFF2-40B4-BE49-F238E27FC236}">
                <a16:creationId xmlns:a16="http://schemas.microsoft.com/office/drawing/2014/main" id="{F1DD0982-145A-4190-A708-E716A9589F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82368" y="2719822"/>
            <a:ext cx="235364" cy="23536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B9A980D-3DA8-4EF4-B2E8-A3DFB1DC410A}"/>
              </a:ext>
            </a:extLst>
          </p:cNvPr>
          <p:cNvSpPr txBox="1"/>
          <p:nvPr/>
        </p:nvSpPr>
        <p:spPr>
          <a:xfrm>
            <a:off x="468867" y="3013427"/>
            <a:ext cx="1891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 What is Biosecurity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C0399D8-857E-45EB-9E9C-98DA14086B81}"/>
              </a:ext>
            </a:extLst>
          </p:cNvPr>
          <p:cNvSpPr txBox="1"/>
          <p:nvPr/>
        </p:nvSpPr>
        <p:spPr>
          <a:xfrm>
            <a:off x="517732" y="3358628"/>
            <a:ext cx="166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Summary statistics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831AC82-EADA-4C46-A75B-D6C3214DC087}"/>
              </a:ext>
            </a:extLst>
          </p:cNvPr>
          <p:cNvSpPr txBox="1"/>
          <p:nvPr/>
        </p:nvSpPr>
        <p:spPr>
          <a:xfrm>
            <a:off x="517732" y="3699445"/>
            <a:ext cx="1120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Risk factors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0EECEB7-AA2D-4ECC-A8BD-E0C8EEFDCECE}"/>
              </a:ext>
            </a:extLst>
          </p:cNvPr>
          <p:cNvSpPr txBox="1"/>
          <p:nvPr/>
        </p:nvSpPr>
        <p:spPr>
          <a:xfrm>
            <a:off x="538194" y="4020410"/>
            <a:ext cx="1822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Biosecurity evaluation</a:t>
            </a:r>
          </a:p>
        </p:txBody>
      </p:sp>
      <p:pic>
        <p:nvPicPr>
          <p:cNvPr id="21" name="Gráfico 20" descr="Armadura Medieval com preenchimento sólido">
            <a:extLst>
              <a:ext uri="{FF2B5EF4-FFF2-40B4-BE49-F238E27FC236}">
                <a16:creationId xmlns:a16="http://schemas.microsoft.com/office/drawing/2014/main" id="{183E40DB-AFD5-4AE1-9EB3-E0B4FA27D6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56602" y="3034245"/>
            <a:ext cx="281592" cy="281592"/>
          </a:xfrm>
          <a:prstGeom prst="rect">
            <a:avLst/>
          </a:prstGeom>
        </p:spPr>
      </p:pic>
      <p:pic>
        <p:nvPicPr>
          <p:cNvPr id="23" name="Gráfico 22" descr="Gráfico de barras com preenchimento sólido">
            <a:extLst>
              <a:ext uri="{FF2B5EF4-FFF2-40B4-BE49-F238E27FC236}">
                <a16:creationId xmlns:a16="http://schemas.microsoft.com/office/drawing/2014/main" id="{CEA068A9-DAD6-4349-8F4A-96EC5072C5C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82368" y="3372799"/>
            <a:ext cx="281593" cy="281593"/>
          </a:xfrm>
          <a:prstGeom prst="rect">
            <a:avLst/>
          </a:prstGeom>
        </p:spPr>
      </p:pic>
      <p:pic>
        <p:nvPicPr>
          <p:cNvPr id="25" name="Gráfico 24" descr="Ponto de exclamação com preenchimento sólido">
            <a:extLst>
              <a:ext uri="{FF2B5EF4-FFF2-40B4-BE49-F238E27FC236}">
                <a16:creationId xmlns:a16="http://schemas.microsoft.com/office/drawing/2014/main" id="{BE9BB0CD-2B22-4029-9FBB-2762D64E79D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72562" y="3757330"/>
            <a:ext cx="263080" cy="263080"/>
          </a:xfrm>
          <a:prstGeom prst="rect">
            <a:avLst/>
          </a:prstGeom>
        </p:spPr>
      </p:pic>
      <p:pic>
        <p:nvPicPr>
          <p:cNvPr id="27" name="Gráfico 26" descr="Prancheta com visto com preenchimento sólido">
            <a:extLst>
              <a:ext uri="{FF2B5EF4-FFF2-40B4-BE49-F238E27FC236}">
                <a16:creationId xmlns:a16="http://schemas.microsoft.com/office/drawing/2014/main" id="{F3F4FD10-4748-419D-B562-A81C8C0CB1A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46278" y="4041478"/>
            <a:ext cx="299897" cy="299897"/>
          </a:xfrm>
          <a:prstGeom prst="rect">
            <a:avLst/>
          </a:prstGeom>
        </p:spPr>
      </p:pic>
      <p:pic>
        <p:nvPicPr>
          <p:cNvPr id="28" name="Picture 4" descr="Gate2Growth">
            <a:extLst>
              <a:ext uri="{FF2B5EF4-FFF2-40B4-BE49-F238E27FC236}">
                <a16:creationId xmlns:a16="http://schemas.microsoft.com/office/drawing/2014/main" id="{F260F731-10D6-4B3D-9509-D79B7146D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85" y="1131375"/>
            <a:ext cx="1440780" cy="12822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52470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8A8C864-5D56-4D55-AC99-649F218D7D0C}"/>
              </a:ext>
            </a:extLst>
          </p:cNvPr>
          <p:cNvSpPr/>
          <p:nvPr/>
        </p:nvSpPr>
        <p:spPr>
          <a:xfrm>
            <a:off x="246372" y="624243"/>
            <a:ext cx="11535508" cy="577654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A96E5FB-4A3E-47A0-B85F-A4A8410C1284}"/>
              </a:ext>
            </a:extLst>
          </p:cNvPr>
          <p:cNvSpPr/>
          <p:nvPr/>
        </p:nvSpPr>
        <p:spPr>
          <a:xfrm>
            <a:off x="237392" y="553915"/>
            <a:ext cx="2303585" cy="57677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5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B75D1BF-6DA0-4855-BE49-B479565DA166}"/>
              </a:ext>
            </a:extLst>
          </p:cNvPr>
          <p:cNvSpPr/>
          <p:nvPr/>
        </p:nvSpPr>
        <p:spPr>
          <a:xfrm>
            <a:off x="246278" y="553915"/>
            <a:ext cx="11535508" cy="55391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B6B40FB-DD60-4CC3-9BEF-1298C5BB2E31}"/>
              </a:ext>
            </a:extLst>
          </p:cNvPr>
          <p:cNvSpPr txBox="1"/>
          <p:nvPr/>
        </p:nvSpPr>
        <p:spPr>
          <a:xfrm>
            <a:off x="237392" y="646207"/>
            <a:ext cx="2725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Biosecurity evaluation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5BC66A0-FEAF-4C34-876B-46384D04A7E4}"/>
              </a:ext>
            </a:extLst>
          </p:cNvPr>
          <p:cNvSpPr txBox="1"/>
          <p:nvPr/>
        </p:nvSpPr>
        <p:spPr>
          <a:xfrm>
            <a:off x="517732" y="2668227"/>
            <a:ext cx="896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Home</a:t>
            </a:r>
          </a:p>
        </p:txBody>
      </p:sp>
      <p:pic>
        <p:nvPicPr>
          <p:cNvPr id="10" name="Gráfico 9" descr="Casa com preenchimento sólido">
            <a:extLst>
              <a:ext uri="{FF2B5EF4-FFF2-40B4-BE49-F238E27FC236}">
                <a16:creationId xmlns:a16="http://schemas.microsoft.com/office/drawing/2014/main" id="{F1DD0982-145A-4190-A708-E716A9589F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82368" y="2719822"/>
            <a:ext cx="235364" cy="23536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B9A980D-3DA8-4EF4-B2E8-A3DFB1DC410A}"/>
              </a:ext>
            </a:extLst>
          </p:cNvPr>
          <p:cNvSpPr txBox="1"/>
          <p:nvPr/>
        </p:nvSpPr>
        <p:spPr>
          <a:xfrm>
            <a:off x="468867" y="3013427"/>
            <a:ext cx="1891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 What is Biosecurity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C0399D8-857E-45EB-9E9C-98DA14086B81}"/>
              </a:ext>
            </a:extLst>
          </p:cNvPr>
          <p:cNvSpPr txBox="1"/>
          <p:nvPr/>
        </p:nvSpPr>
        <p:spPr>
          <a:xfrm>
            <a:off x="517732" y="3358628"/>
            <a:ext cx="166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Summary statistics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831AC82-EADA-4C46-A75B-D6C3214DC087}"/>
              </a:ext>
            </a:extLst>
          </p:cNvPr>
          <p:cNvSpPr txBox="1"/>
          <p:nvPr/>
        </p:nvSpPr>
        <p:spPr>
          <a:xfrm>
            <a:off x="517732" y="3699445"/>
            <a:ext cx="1120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Risk factors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0EECEB7-AA2D-4ECC-A8BD-E0C8EEFDCECE}"/>
              </a:ext>
            </a:extLst>
          </p:cNvPr>
          <p:cNvSpPr txBox="1"/>
          <p:nvPr/>
        </p:nvSpPr>
        <p:spPr>
          <a:xfrm>
            <a:off x="538194" y="4020410"/>
            <a:ext cx="1822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Biosecurity evaluation</a:t>
            </a:r>
          </a:p>
        </p:txBody>
      </p:sp>
      <p:pic>
        <p:nvPicPr>
          <p:cNvPr id="21" name="Gráfico 20" descr="Armadura Medieval com preenchimento sólido">
            <a:extLst>
              <a:ext uri="{FF2B5EF4-FFF2-40B4-BE49-F238E27FC236}">
                <a16:creationId xmlns:a16="http://schemas.microsoft.com/office/drawing/2014/main" id="{183E40DB-AFD5-4AE1-9EB3-E0B4FA27D6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56602" y="3034245"/>
            <a:ext cx="281592" cy="281592"/>
          </a:xfrm>
          <a:prstGeom prst="rect">
            <a:avLst/>
          </a:prstGeom>
        </p:spPr>
      </p:pic>
      <p:pic>
        <p:nvPicPr>
          <p:cNvPr id="23" name="Gráfico 22" descr="Gráfico de barras com preenchimento sólido">
            <a:extLst>
              <a:ext uri="{FF2B5EF4-FFF2-40B4-BE49-F238E27FC236}">
                <a16:creationId xmlns:a16="http://schemas.microsoft.com/office/drawing/2014/main" id="{CEA068A9-DAD6-4349-8F4A-96EC5072C5C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82368" y="3372799"/>
            <a:ext cx="281593" cy="281593"/>
          </a:xfrm>
          <a:prstGeom prst="rect">
            <a:avLst/>
          </a:prstGeom>
        </p:spPr>
      </p:pic>
      <p:pic>
        <p:nvPicPr>
          <p:cNvPr id="25" name="Gráfico 24" descr="Ponto de exclamação com preenchimento sólido">
            <a:extLst>
              <a:ext uri="{FF2B5EF4-FFF2-40B4-BE49-F238E27FC236}">
                <a16:creationId xmlns:a16="http://schemas.microsoft.com/office/drawing/2014/main" id="{BE9BB0CD-2B22-4029-9FBB-2762D64E79D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72562" y="3757330"/>
            <a:ext cx="263080" cy="263080"/>
          </a:xfrm>
          <a:prstGeom prst="rect">
            <a:avLst/>
          </a:prstGeom>
        </p:spPr>
      </p:pic>
      <p:pic>
        <p:nvPicPr>
          <p:cNvPr id="27" name="Gráfico 26" descr="Prancheta com visto com preenchimento sólido">
            <a:extLst>
              <a:ext uri="{FF2B5EF4-FFF2-40B4-BE49-F238E27FC236}">
                <a16:creationId xmlns:a16="http://schemas.microsoft.com/office/drawing/2014/main" id="{F3F4FD10-4748-419D-B562-A81C8C0CB1A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46278" y="4041478"/>
            <a:ext cx="299897" cy="299897"/>
          </a:xfrm>
          <a:prstGeom prst="rect">
            <a:avLst/>
          </a:prstGeom>
        </p:spPr>
      </p:pic>
      <p:pic>
        <p:nvPicPr>
          <p:cNvPr id="28" name="Picture 4" descr="Gate2Growth">
            <a:extLst>
              <a:ext uri="{FF2B5EF4-FFF2-40B4-BE49-F238E27FC236}">
                <a16:creationId xmlns:a16="http://schemas.microsoft.com/office/drawing/2014/main" id="{F260F731-10D6-4B3D-9509-D79B7146D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85" y="1131375"/>
            <a:ext cx="1440780" cy="1282294"/>
          </a:xfrm>
          <a:prstGeom prst="rect">
            <a:avLst/>
          </a:prstGeom>
          <a:noFill/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CC54D03-B2A3-4413-9FA1-E6010BC4CAAB}"/>
              </a:ext>
            </a:extLst>
          </p:cNvPr>
          <p:cNvSpPr txBox="1"/>
          <p:nvPr/>
        </p:nvSpPr>
        <p:spPr>
          <a:xfrm>
            <a:off x="2639291" y="1278082"/>
            <a:ext cx="8749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 this section you can select  a category from the survey and the questions that comprise it to get a summary of the responses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B882FD4-5A0D-4F74-A40F-BBE09824C25E}"/>
              </a:ext>
            </a:extLst>
          </p:cNvPr>
          <p:cNvSpPr txBox="1"/>
          <p:nvPr/>
        </p:nvSpPr>
        <p:spPr>
          <a:xfrm>
            <a:off x="2815936" y="2098964"/>
            <a:ext cx="2098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Select a category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A012DE34-5B3C-45B7-9646-8D9CE6D21D45}"/>
              </a:ext>
            </a:extLst>
          </p:cNvPr>
          <p:cNvSpPr txBox="1"/>
          <p:nvPr/>
        </p:nvSpPr>
        <p:spPr>
          <a:xfrm>
            <a:off x="6014032" y="2073883"/>
            <a:ext cx="2098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Select a question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C524781-512F-4597-911F-DE66AF2A121C}"/>
              </a:ext>
            </a:extLst>
          </p:cNvPr>
          <p:cNvSpPr/>
          <p:nvPr/>
        </p:nvSpPr>
        <p:spPr>
          <a:xfrm>
            <a:off x="2925283" y="2421823"/>
            <a:ext cx="2685807" cy="3385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riângulo isósceles 18">
            <a:extLst>
              <a:ext uri="{FF2B5EF4-FFF2-40B4-BE49-F238E27FC236}">
                <a16:creationId xmlns:a16="http://schemas.microsoft.com/office/drawing/2014/main" id="{229941F8-770D-49A6-9098-B0BD2B56C20B}"/>
              </a:ext>
            </a:extLst>
          </p:cNvPr>
          <p:cNvSpPr/>
          <p:nvPr/>
        </p:nvSpPr>
        <p:spPr>
          <a:xfrm rot="10800000">
            <a:off x="5372100" y="2542167"/>
            <a:ext cx="103909" cy="97864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23C4B89A-282A-489E-A7F9-8A709AE45371}"/>
              </a:ext>
            </a:extLst>
          </p:cNvPr>
          <p:cNvSpPr/>
          <p:nvPr/>
        </p:nvSpPr>
        <p:spPr>
          <a:xfrm>
            <a:off x="6096000" y="2421822"/>
            <a:ext cx="2685807" cy="3385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riângulo isósceles 30">
            <a:extLst>
              <a:ext uri="{FF2B5EF4-FFF2-40B4-BE49-F238E27FC236}">
                <a16:creationId xmlns:a16="http://schemas.microsoft.com/office/drawing/2014/main" id="{7CF0B1FA-8509-4B16-AE24-FE0C6128757F}"/>
              </a:ext>
            </a:extLst>
          </p:cNvPr>
          <p:cNvSpPr/>
          <p:nvPr/>
        </p:nvSpPr>
        <p:spPr>
          <a:xfrm rot="10800000">
            <a:off x="8540574" y="2542166"/>
            <a:ext cx="103909" cy="97864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0891AB1-8E3E-4398-B88E-09AEC92A322B}"/>
              </a:ext>
            </a:extLst>
          </p:cNvPr>
          <p:cNvSpPr txBox="1"/>
          <p:nvPr/>
        </p:nvSpPr>
        <p:spPr>
          <a:xfrm>
            <a:off x="2925282" y="2453735"/>
            <a:ext cx="2685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9.Utstyr &amp; </a:t>
            </a:r>
            <a:r>
              <a:rPr lang="en-GB" sz="1400" dirty="0" err="1"/>
              <a:t>kjøretøy</a:t>
            </a:r>
            <a:endParaRPr lang="en-GB" sz="1400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E50B709-D113-43D2-BFE0-53B2D06EE793}"/>
              </a:ext>
            </a:extLst>
          </p:cNvPr>
          <p:cNvSpPr txBox="1"/>
          <p:nvPr/>
        </p:nvSpPr>
        <p:spPr>
          <a:xfrm>
            <a:off x="6096000" y="2453734"/>
            <a:ext cx="2685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b="0" i="0" dirty="0">
                <a:solidFill>
                  <a:srgbClr val="202124"/>
                </a:solidFill>
                <a:effectLst/>
                <a:latin typeface="Google Sans"/>
              </a:rPr>
              <a:t> 9.4.Hvis utstyr blir benyttet ma</a:t>
            </a:r>
            <a:endParaRPr lang="en-GB" sz="14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8B6B076-0EBC-44A5-89E6-47B777114F86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9660" b="11211"/>
          <a:stretch/>
        </p:blipFill>
        <p:spPr>
          <a:xfrm>
            <a:off x="4018675" y="3118328"/>
            <a:ext cx="5573733" cy="265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925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8A8C864-5D56-4D55-AC99-649F218D7D0C}"/>
              </a:ext>
            </a:extLst>
          </p:cNvPr>
          <p:cNvSpPr/>
          <p:nvPr/>
        </p:nvSpPr>
        <p:spPr>
          <a:xfrm>
            <a:off x="246278" y="540727"/>
            <a:ext cx="11535508" cy="577654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A96E5FB-4A3E-47A0-B85F-A4A8410C1284}"/>
              </a:ext>
            </a:extLst>
          </p:cNvPr>
          <p:cNvSpPr/>
          <p:nvPr/>
        </p:nvSpPr>
        <p:spPr>
          <a:xfrm>
            <a:off x="237392" y="553915"/>
            <a:ext cx="2303585" cy="57677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5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B75D1BF-6DA0-4855-BE49-B479565DA166}"/>
              </a:ext>
            </a:extLst>
          </p:cNvPr>
          <p:cNvSpPr/>
          <p:nvPr/>
        </p:nvSpPr>
        <p:spPr>
          <a:xfrm>
            <a:off x="246278" y="553915"/>
            <a:ext cx="11535508" cy="55391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B6B40FB-DD60-4CC3-9BEF-1298C5BB2E31}"/>
              </a:ext>
            </a:extLst>
          </p:cNvPr>
          <p:cNvSpPr txBox="1"/>
          <p:nvPr/>
        </p:nvSpPr>
        <p:spPr>
          <a:xfrm>
            <a:off x="237392" y="646207"/>
            <a:ext cx="2725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Biosecurity </a:t>
            </a:r>
            <a:r>
              <a:rPr lang="en-GB" sz="1600" dirty="0" smtClean="0">
                <a:solidFill>
                  <a:schemeClr val="bg1"/>
                </a:solidFill>
              </a:rPr>
              <a:t>evaluation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5BC66A0-FEAF-4C34-876B-46384D04A7E4}"/>
              </a:ext>
            </a:extLst>
          </p:cNvPr>
          <p:cNvSpPr txBox="1"/>
          <p:nvPr/>
        </p:nvSpPr>
        <p:spPr>
          <a:xfrm>
            <a:off x="517732" y="2668227"/>
            <a:ext cx="896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Home</a:t>
            </a:r>
          </a:p>
        </p:txBody>
      </p:sp>
      <p:pic>
        <p:nvPicPr>
          <p:cNvPr id="10" name="Gráfico 9" descr="Casa com preenchimento sólido">
            <a:extLst>
              <a:ext uri="{FF2B5EF4-FFF2-40B4-BE49-F238E27FC236}">
                <a16:creationId xmlns:a16="http://schemas.microsoft.com/office/drawing/2014/main" id="{F1DD0982-145A-4190-A708-E716A9589F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82368" y="2719822"/>
            <a:ext cx="235364" cy="23536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B9A980D-3DA8-4EF4-B2E8-A3DFB1DC410A}"/>
              </a:ext>
            </a:extLst>
          </p:cNvPr>
          <p:cNvSpPr txBox="1"/>
          <p:nvPr/>
        </p:nvSpPr>
        <p:spPr>
          <a:xfrm>
            <a:off x="468867" y="3013427"/>
            <a:ext cx="1891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 What is Biosecurity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C0399D8-857E-45EB-9E9C-98DA14086B81}"/>
              </a:ext>
            </a:extLst>
          </p:cNvPr>
          <p:cNvSpPr txBox="1"/>
          <p:nvPr/>
        </p:nvSpPr>
        <p:spPr>
          <a:xfrm>
            <a:off x="517732" y="3358628"/>
            <a:ext cx="166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Summary statistics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831AC82-EADA-4C46-A75B-D6C3214DC087}"/>
              </a:ext>
            </a:extLst>
          </p:cNvPr>
          <p:cNvSpPr txBox="1"/>
          <p:nvPr/>
        </p:nvSpPr>
        <p:spPr>
          <a:xfrm>
            <a:off x="517732" y="3699445"/>
            <a:ext cx="1120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Risk factors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0EECEB7-AA2D-4ECC-A8BD-E0C8EEFDCECE}"/>
              </a:ext>
            </a:extLst>
          </p:cNvPr>
          <p:cNvSpPr txBox="1"/>
          <p:nvPr/>
        </p:nvSpPr>
        <p:spPr>
          <a:xfrm>
            <a:off x="538194" y="4020410"/>
            <a:ext cx="1822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Biosecurity evaluation</a:t>
            </a:r>
          </a:p>
        </p:txBody>
      </p:sp>
      <p:pic>
        <p:nvPicPr>
          <p:cNvPr id="21" name="Gráfico 20" descr="Armadura Medieval com preenchimento sólido">
            <a:extLst>
              <a:ext uri="{FF2B5EF4-FFF2-40B4-BE49-F238E27FC236}">
                <a16:creationId xmlns:a16="http://schemas.microsoft.com/office/drawing/2014/main" id="{183E40DB-AFD5-4AE1-9EB3-E0B4FA27D6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56602" y="3034245"/>
            <a:ext cx="281592" cy="281592"/>
          </a:xfrm>
          <a:prstGeom prst="rect">
            <a:avLst/>
          </a:prstGeom>
        </p:spPr>
      </p:pic>
      <p:pic>
        <p:nvPicPr>
          <p:cNvPr id="23" name="Gráfico 22" descr="Gráfico de barras com preenchimento sólido">
            <a:extLst>
              <a:ext uri="{FF2B5EF4-FFF2-40B4-BE49-F238E27FC236}">
                <a16:creationId xmlns:a16="http://schemas.microsoft.com/office/drawing/2014/main" id="{CEA068A9-DAD6-4349-8F4A-96EC5072C5C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82368" y="3372799"/>
            <a:ext cx="281593" cy="281593"/>
          </a:xfrm>
          <a:prstGeom prst="rect">
            <a:avLst/>
          </a:prstGeom>
        </p:spPr>
      </p:pic>
      <p:pic>
        <p:nvPicPr>
          <p:cNvPr id="25" name="Gráfico 24" descr="Ponto de exclamação com preenchimento sólido">
            <a:extLst>
              <a:ext uri="{FF2B5EF4-FFF2-40B4-BE49-F238E27FC236}">
                <a16:creationId xmlns:a16="http://schemas.microsoft.com/office/drawing/2014/main" id="{BE9BB0CD-2B22-4029-9FBB-2762D64E79D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72562" y="3757330"/>
            <a:ext cx="263080" cy="263080"/>
          </a:xfrm>
          <a:prstGeom prst="rect">
            <a:avLst/>
          </a:prstGeom>
        </p:spPr>
      </p:pic>
      <p:pic>
        <p:nvPicPr>
          <p:cNvPr id="27" name="Gráfico 26" descr="Prancheta com visto com preenchimento sólido">
            <a:extLst>
              <a:ext uri="{FF2B5EF4-FFF2-40B4-BE49-F238E27FC236}">
                <a16:creationId xmlns:a16="http://schemas.microsoft.com/office/drawing/2014/main" id="{F3F4FD10-4748-419D-B562-A81C8C0CB1A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46278" y="4041478"/>
            <a:ext cx="299897" cy="299897"/>
          </a:xfrm>
          <a:prstGeom prst="rect">
            <a:avLst/>
          </a:prstGeom>
        </p:spPr>
      </p:pic>
      <p:pic>
        <p:nvPicPr>
          <p:cNvPr id="28" name="Picture 4" descr="Gate2Growth">
            <a:extLst>
              <a:ext uri="{FF2B5EF4-FFF2-40B4-BE49-F238E27FC236}">
                <a16:creationId xmlns:a16="http://schemas.microsoft.com/office/drawing/2014/main" id="{F260F731-10D6-4B3D-9509-D79B7146D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85" y="1131375"/>
            <a:ext cx="1440780" cy="1282294"/>
          </a:xfrm>
          <a:prstGeom prst="rect">
            <a:avLst/>
          </a:prstGeom>
          <a:noFill/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E368D1D-A103-4B3F-8965-E9C295F812C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b="39423"/>
          <a:stretch/>
        </p:blipFill>
        <p:spPr>
          <a:xfrm>
            <a:off x="3705371" y="1884419"/>
            <a:ext cx="6922235" cy="4419666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A23BB29-0995-4519-9C27-574439AF4C8F}"/>
              </a:ext>
            </a:extLst>
          </p:cNvPr>
          <p:cNvSpPr txBox="1"/>
          <p:nvPr/>
        </p:nvSpPr>
        <p:spPr>
          <a:xfrm>
            <a:off x="2646485" y="1131375"/>
            <a:ext cx="87835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table shows the 30 variables found to have a statistically significant association with the occurrence of high mortality.</a:t>
            </a:r>
          </a:p>
        </p:txBody>
      </p:sp>
    </p:spTree>
    <p:extLst>
      <p:ext uri="{BB962C8B-B14F-4D97-AF65-F5344CB8AC3E}">
        <p14:creationId xmlns:p14="http://schemas.microsoft.com/office/powerpoint/2010/main" val="3217665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8A8C864-5D56-4D55-AC99-649F218D7D0C}"/>
              </a:ext>
            </a:extLst>
          </p:cNvPr>
          <p:cNvSpPr/>
          <p:nvPr/>
        </p:nvSpPr>
        <p:spPr>
          <a:xfrm>
            <a:off x="255164" y="610532"/>
            <a:ext cx="11535508" cy="577654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A96E5FB-4A3E-47A0-B85F-A4A8410C1284}"/>
              </a:ext>
            </a:extLst>
          </p:cNvPr>
          <p:cNvSpPr/>
          <p:nvPr/>
        </p:nvSpPr>
        <p:spPr>
          <a:xfrm>
            <a:off x="237392" y="553915"/>
            <a:ext cx="2303585" cy="57677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5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B75D1BF-6DA0-4855-BE49-B479565DA166}"/>
              </a:ext>
            </a:extLst>
          </p:cNvPr>
          <p:cNvSpPr/>
          <p:nvPr/>
        </p:nvSpPr>
        <p:spPr>
          <a:xfrm>
            <a:off x="246278" y="553915"/>
            <a:ext cx="11535508" cy="55391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B6B40FB-DD60-4CC3-9BEF-1298C5BB2E31}"/>
              </a:ext>
            </a:extLst>
          </p:cNvPr>
          <p:cNvSpPr txBox="1"/>
          <p:nvPr/>
        </p:nvSpPr>
        <p:spPr>
          <a:xfrm>
            <a:off x="237392" y="646207"/>
            <a:ext cx="2725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Biosecurity evaluation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5BC66A0-FEAF-4C34-876B-46384D04A7E4}"/>
              </a:ext>
            </a:extLst>
          </p:cNvPr>
          <p:cNvSpPr txBox="1"/>
          <p:nvPr/>
        </p:nvSpPr>
        <p:spPr>
          <a:xfrm>
            <a:off x="517732" y="2668227"/>
            <a:ext cx="8968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Home</a:t>
            </a:r>
          </a:p>
        </p:txBody>
      </p:sp>
      <p:pic>
        <p:nvPicPr>
          <p:cNvPr id="10" name="Gráfico 9" descr="Casa com preenchimento sólido">
            <a:extLst>
              <a:ext uri="{FF2B5EF4-FFF2-40B4-BE49-F238E27FC236}">
                <a16:creationId xmlns:a16="http://schemas.microsoft.com/office/drawing/2014/main" id="{F1DD0982-145A-4190-A708-E716A9589F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82368" y="2719822"/>
            <a:ext cx="235364" cy="235364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B9A980D-3DA8-4EF4-B2E8-A3DFB1DC410A}"/>
              </a:ext>
            </a:extLst>
          </p:cNvPr>
          <p:cNvSpPr txBox="1"/>
          <p:nvPr/>
        </p:nvSpPr>
        <p:spPr>
          <a:xfrm>
            <a:off x="468867" y="3013427"/>
            <a:ext cx="1891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 What is Biosecurity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C0399D8-857E-45EB-9E9C-98DA14086B81}"/>
              </a:ext>
            </a:extLst>
          </p:cNvPr>
          <p:cNvSpPr txBox="1"/>
          <p:nvPr/>
        </p:nvSpPr>
        <p:spPr>
          <a:xfrm>
            <a:off x="517732" y="3358628"/>
            <a:ext cx="166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Summary statistics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831AC82-EADA-4C46-A75B-D6C3214DC087}"/>
              </a:ext>
            </a:extLst>
          </p:cNvPr>
          <p:cNvSpPr txBox="1"/>
          <p:nvPr/>
        </p:nvSpPr>
        <p:spPr>
          <a:xfrm>
            <a:off x="517732" y="3699445"/>
            <a:ext cx="1120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Risk factors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0EECEB7-AA2D-4ECC-A8BD-E0C8EEFDCECE}"/>
              </a:ext>
            </a:extLst>
          </p:cNvPr>
          <p:cNvSpPr txBox="1"/>
          <p:nvPr/>
        </p:nvSpPr>
        <p:spPr>
          <a:xfrm>
            <a:off x="538194" y="4020410"/>
            <a:ext cx="1822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Biosecurity evaluation</a:t>
            </a:r>
          </a:p>
        </p:txBody>
      </p:sp>
      <p:pic>
        <p:nvPicPr>
          <p:cNvPr id="21" name="Gráfico 20" descr="Armadura Medieval com preenchimento sólido">
            <a:extLst>
              <a:ext uri="{FF2B5EF4-FFF2-40B4-BE49-F238E27FC236}">
                <a16:creationId xmlns:a16="http://schemas.microsoft.com/office/drawing/2014/main" id="{183E40DB-AFD5-4AE1-9EB3-E0B4FA27D6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56602" y="3034245"/>
            <a:ext cx="281592" cy="281592"/>
          </a:xfrm>
          <a:prstGeom prst="rect">
            <a:avLst/>
          </a:prstGeom>
        </p:spPr>
      </p:pic>
      <p:pic>
        <p:nvPicPr>
          <p:cNvPr id="23" name="Gráfico 22" descr="Gráfico de barras com preenchimento sólido">
            <a:extLst>
              <a:ext uri="{FF2B5EF4-FFF2-40B4-BE49-F238E27FC236}">
                <a16:creationId xmlns:a16="http://schemas.microsoft.com/office/drawing/2014/main" id="{CEA068A9-DAD6-4349-8F4A-96EC5072C5C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82368" y="3372799"/>
            <a:ext cx="281593" cy="281593"/>
          </a:xfrm>
          <a:prstGeom prst="rect">
            <a:avLst/>
          </a:prstGeom>
        </p:spPr>
      </p:pic>
      <p:pic>
        <p:nvPicPr>
          <p:cNvPr id="25" name="Gráfico 24" descr="Ponto de exclamação com preenchimento sólido">
            <a:extLst>
              <a:ext uri="{FF2B5EF4-FFF2-40B4-BE49-F238E27FC236}">
                <a16:creationId xmlns:a16="http://schemas.microsoft.com/office/drawing/2014/main" id="{BE9BB0CD-2B22-4029-9FBB-2762D64E79D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272562" y="3757330"/>
            <a:ext cx="263080" cy="263080"/>
          </a:xfrm>
          <a:prstGeom prst="rect">
            <a:avLst/>
          </a:prstGeom>
        </p:spPr>
      </p:pic>
      <p:pic>
        <p:nvPicPr>
          <p:cNvPr id="27" name="Gráfico 26" descr="Prancheta com visto com preenchimento sólido">
            <a:extLst>
              <a:ext uri="{FF2B5EF4-FFF2-40B4-BE49-F238E27FC236}">
                <a16:creationId xmlns:a16="http://schemas.microsoft.com/office/drawing/2014/main" id="{F3F4FD10-4748-419D-B562-A81C8C0CB1A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46278" y="4041478"/>
            <a:ext cx="299897" cy="299897"/>
          </a:xfrm>
          <a:prstGeom prst="rect">
            <a:avLst/>
          </a:prstGeom>
        </p:spPr>
      </p:pic>
      <p:pic>
        <p:nvPicPr>
          <p:cNvPr id="28" name="Picture 4" descr="Gate2Growth">
            <a:extLst>
              <a:ext uri="{FF2B5EF4-FFF2-40B4-BE49-F238E27FC236}">
                <a16:creationId xmlns:a16="http://schemas.microsoft.com/office/drawing/2014/main" id="{F260F731-10D6-4B3D-9509-D79B7146D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85" y="1131375"/>
            <a:ext cx="1440780" cy="1282294"/>
          </a:xfrm>
          <a:prstGeom prst="rect">
            <a:avLst/>
          </a:prstGeom>
          <a:noFill/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56B3537-9E26-44E5-A317-9191A08C9AD4}"/>
              </a:ext>
            </a:extLst>
          </p:cNvPr>
          <p:cNvSpPr txBox="1"/>
          <p:nvPr/>
        </p:nvSpPr>
        <p:spPr>
          <a:xfrm>
            <a:off x="2925284" y="1218328"/>
            <a:ext cx="2057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Statistic for Norway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4A815B2-1E8C-42E7-A410-24045CE999D3}"/>
              </a:ext>
            </a:extLst>
          </p:cNvPr>
          <p:cNvSpPr txBox="1"/>
          <p:nvPr/>
        </p:nvSpPr>
        <p:spPr>
          <a:xfrm>
            <a:off x="4927050" y="1203386"/>
            <a:ext cx="11044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My scoring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96A30B3A-028A-4BA4-80FE-5AEEB3F2F0D9}"/>
              </a:ext>
            </a:extLst>
          </p:cNvPr>
          <p:cNvSpPr/>
          <p:nvPr/>
        </p:nvSpPr>
        <p:spPr>
          <a:xfrm>
            <a:off x="2916398" y="1218328"/>
            <a:ext cx="1846384" cy="30777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C0A1625-A98F-4A87-804C-15A662F8BA97}"/>
              </a:ext>
            </a:extLst>
          </p:cNvPr>
          <p:cNvSpPr/>
          <p:nvPr/>
        </p:nvSpPr>
        <p:spPr>
          <a:xfrm>
            <a:off x="4879689" y="1221886"/>
            <a:ext cx="1846384" cy="319162"/>
          </a:xfrm>
          <a:prstGeom prst="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9760ED2B-5813-4A25-80CB-DDE3E76F6E42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50000" t="75128" r="21459" b="7271"/>
          <a:stretch/>
        </p:blipFill>
        <p:spPr>
          <a:xfrm>
            <a:off x="2726035" y="2774481"/>
            <a:ext cx="2397746" cy="1056222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1DD5951B-2DA7-4385-BF0E-ED0018D0FA5F}"/>
              </a:ext>
            </a:extLst>
          </p:cNvPr>
          <p:cNvSpPr txBox="1"/>
          <p:nvPr/>
        </p:nvSpPr>
        <p:spPr>
          <a:xfrm>
            <a:off x="3033865" y="2390207"/>
            <a:ext cx="239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Overall biosecurity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1A26FB17-8BBD-4272-9CBF-B689F79C7B05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50000" t="52140" r="23016" b="30259"/>
          <a:stretch/>
        </p:blipFill>
        <p:spPr>
          <a:xfrm>
            <a:off x="8785566" y="2764387"/>
            <a:ext cx="2345103" cy="1092631"/>
          </a:xfrm>
          <a:prstGeom prst="rect">
            <a:avLst/>
          </a:prstGeom>
        </p:spPr>
      </p:pic>
      <p:sp>
        <p:nvSpPr>
          <p:cNvPr id="29" name="CaixaDeTexto 28">
            <a:extLst>
              <a:ext uri="{FF2B5EF4-FFF2-40B4-BE49-F238E27FC236}">
                <a16:creationId xmlns:a16="http://schemas.microsoft.com/office/drawing/2014/main" id="{8F443775-ADE3-461E-8C2F-E64A5A4158EF}"/>
              </a:ext>
            </a:extLst>
          </p:cNvPr>
          <p:cNvSpPr txBox="1"/>
          <p:nvPr/>
        </p:nvSpPr>
        <p:spPr>
          <a:xfrm>
            <a:off x="9071626" y="2347601"/>
            <a:ext cx="239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Internal biosecurity</a:t>
            </a:r>
          </a:p>
        </p:txBody>
      </p:sp>
      <p:pic>
        <p:nvPicPr>
          <p:cNvPr id="26" name="Imagem 25">
            <a:extLst>
              <a:ext uri="{FF2B5EF4-FFF2-40B4-BE49-F238E27FC236}">
                <a16:creationId xmlns:a16="http://schemas.microsoft.com/office/drawing/2014/main" id="{2FEACD8A-5B0F-4A7E-83A1-64C37326A0E7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50885" t="28846" r="22874" b="53846"/>
          <a:stretch/>
        </p:blipFill>
        <p:spPr>
          <a:xfrm>
            <a:off x="5802881" y="2779318"/>
            <a:ext cx="2303585" cy="1085301"/>
          </a:xfrm>
          <a:prstGeom prst="rect">
            <a:avLst/>
          </a:prstGeom>
        </p:spPr>
      </p:pic>
      <p:sp>
        <p:nvSpPr>
          <p:cNvPr id="30" name="CaixaDeTexto 29">
            <a:extLst>
              <a:ext uri="{FF2B5EF4-FFF2-40B4-BE49-F238E27FC236}">
                <a16:creationId xmlns:a16="http://schemas.microsoft.com/office/drawing/2014/main" id="{B7DE0D90-8A5E-41C8-B47F-3557E3E54AD3}"/>
              </a:ext>
            </a:extLst>
          </p:cNvPr>
          <p:cNvSpPr txBox="1"/>
          <p:nvPr/>
        </p:nvSpPr>
        <p:spPr>
          <a:xfrm>
            <a:off x="5962508" y="2376375"/>
            <a:ext cx="239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External biosecurity</a:t>
            </a:r>
          </a:p>
        </p:txBody>
      </p:sp>
      <p:graphicFrame>
        <p:nvGraphicFramePr>
          <p:cNvPr id="31" name="Tabela 31">
            <a:extLst>
              <a:ext uri="{FF2B5EF4-FFF2-40B4-BE49-F238E27FC236}">
                <a16:creationId xmlns:a16="http://schemas.microsoft.com/office/drawing/2014/main" id="{67659CD5-2057-4477-B4E8-469ADAE70E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6838692"/>
              </p:ext>
            </p:extLst>
          </p:nvPr>
        </p:nvGraphicFramePr>
        <p:xfrm>
          <a:off x="3644458" y="4040118"/>
          <a:ext cx="7033846" cy="23469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516923">
                  <a:extLst>
                    <a:ext uri="{9D8B030D-6E8A-4147-A177-3AD203B41FA5}">
                      <a16:colId xmlns:a16="http://schemas.microsoft.com/office/drawing/2014/main" val="1910094299"/>
                    </a:ext>
                  </a:extLst>
                </a:gridCol>
                <a:gridCol w="3516923">
                  <a:extLst>
                    <a:ext uri="{9D8B030D-6E8A-4147-A177-3AD203B41FA5}">
                      <a16:colId xmlns:a16="http://schemas.microsoft.com/office/drawing/2014/main" val="4088813810"/>
                    </a:ext>
                  </a:extLst>
                </a:gridCol>
              </a:tblGrid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External Biosecurity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071615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1) Location of the farm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75%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39484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2) Introduction of eggs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68%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916321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3) Introduction of live fish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55%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2368170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4) Feed and water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72%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18207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600" dirty="0"/>
                        <a:t>5) </a:t>
                      </a:r>
                      <a:r>
                        <a:rPr lang="en-GB" sz="1600" dirty="0" err="1"/>
                        <a:t>Biovectors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88%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6398949"/>
                  </a:ext>
                </a:extLst>
              </a:tr>
              <a:tr h="294333">
                <a:tc>
                  <a:txBody>
                    <a:bodyPr/>
                    <a:lstStyle/>
                    <a:p>
                      <a:r>
                        <a:rPr lang="en-GB" sz="1200" dirty="0"/>
                        <a:t>Number of surveys completed: 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383314"/>
                  </a:ext>
                </a:extLst>
              </a:tr>
            </a:tbl>
          </a:graphicData>
        </a:graphic>
      </p:graphicFrame>
      <p:sp>
        <p:nvSpPr>
          <p:cNvPr id="32" name="CaixaDeTexto 31">
            <a:extLst>
              <a:ext uri="{FF2B5EF4-FFF2-40B4-BE49-F238E27FC236}">
                <a16:creationId xmlns:a16="http://schemas.microsoft.com/office/drawing/2014/main" id="{99E766DE-7138-4FAD-9313-FF0BCB54B951}"/>
              </a:ext>
            </a:extLst>
          </p:cNvPr>
          <p:cNvSpPr txBox="1"/>
          <p:nvPr/>
        </p:nvSpPr>
        <p:spPr>
          <a:xfrm>
            <a:off x="2879648" y="1785544"/>
            <a:ext cx="8150050" cy="33855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600" dirty="0"/>
              <a:t>This tab shows you the average biosecurity score based on all completed surveys</a:t>
            </a:r>
          </a:p>
        </p:txBody>
      </p:sp>
    </p:spTree>
    <p:extLst>
      <p:ext uri="{BB962C8B-B14F-4D97-AF65-F5344CB8AC3E}">
        <p14:creationId xmlns:p14="http://schemas.microsoft.com/office/powerpoint/2010/main" val="75065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6AB626E2C99074D9D0D64C26DE396BA" ma:contentTypeVersion="13" ma:contentTypeDescription="Opprett et nytt dokument." ma:contentTypeScope="" ma:versionID="e5c657a1bb7443de5ba51f163ded538c">
  <xsd:schema xmlns:xsd="http://www.w3.org/2001/XMLSchema" xmlns:xs="http://www.w3.org/2001/XMLSchema" xmlns:p="http://schemas.microsoft.com/office/2006/metadata/properties" xmlns:ns3="2ce67ffb-d3ae-4d40-a9b3-68c85765c5de" xmlns:ns4="a59f9f8e-6d54-40cf-b0e7-3a18d0bfc401" targetNamespace="http://schemas.microsoft.com/office/2006/metadata/properties" ma:root="true" ma:fieldsID="0b2424360bc954785d3ad9690d3cb96a" ns3:_="" ns4:_="">
    <xsd:import namespace="2ce67ffb-d3ae-4d40-a9b3-68c85765c5de"/>
    <xsd:import namespace="a59f9f8e-6d54-40cf-b0e7-3a18d0bfc40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e67ffb-d3ae-4d40-a9b3-68c85765c5d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Delt med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lingsdetaljer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for deling av tips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9f9f8e-6d54-40cf-b0e7-3a18d0bfc4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39C365-DE7D-4603-A6FF-738631A2B163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a59f9f8e-6d54-40cf-b0e7-3a18d0bfc401"/>
    <ds:schemaRef ds:uri="http://schemas.openxmlformats.org/package/2006/metadata/core-properties"/>
    <ds:schemaRef ds:uri="2ce67ffb-d3ae-4d40-a9b3-68c85765c5de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B256620-0C4C-4B29-9E5E-4C5571907A7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77EA768-35D1-4378-A547-42B5D77B57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e67ffb-d3ae-4d40-a9b3-68c85765c5de"/>
    <ds:schemaRef ds:uri="a59f9f8e-6d54-40cf-b0e7-3a18d0bfc4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8122</TotalTime>
  <Words>484</Words>
  <Application>Microsoft Office PowerPoint</Application>
  <PresentationFormat>Widescreen</PresentationFormat>
  <Paragraphs>137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EUAlbertina</vt:lpstr>
      <vt:lpstr>Google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VI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Tavornpanich, Saraya</dc:creator>
  <cp:lastModifiedBy>Tavornpanich, Saraya</cp:lastModifiedBy>
  <cp:revision>45</cp:revision>
  <dcterms:created xsi:type="dcterms:W3CDTF">2021-06-25T12:48:59Z</dcterms:created>
  <dcterms:modified xsi:type="dcterms:W3CDTF">2021-07-12T12:19:46Z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0x010100A6AB626E2C99074D9D0D64C26DE396BA</vt:lpwstr>
  </property>
</Properties>
</file>

<file path=docProps/thumbnail.jpeg>
</file>